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7" r:id="rId13"/>
    <p:sldId id="264" r:id="rId14"/>
    <p:sldId id="265"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05977-B2D8-4538-80A7-D8F4E17BA174}" v="25" dt="2025-12-05T07:31:16.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03" autoAdjust="0"/>
  </p:normalViewPr>
  <p:slideViewPr>
    <p:cSldViewPr snapToGrid="0">
      <p:cViewPr varScale="1">
        <p:scale>
          <a:sx n="79" d="100"/>
          <a:sy n="79" d="100"/>
        </p:scale>
        <p:origin x="85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3F443B-AB6B-471F-AA87-64C78DF48D61}"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678CA-93E2-48E6-87F6-5A9AB2678EE3}" type="slidenum">
              <a:rPr lang="en-US" smtClean="0"/>
              <a:t>‹#›</a:t>
            </a:fld>
            <a:endParaRPr lang="en-US"/>
          </a:p>
        </p:txBody>
      </p:sp>
    </p:spTree>
    <p:extLst>
      <p:ext uri="{BB962C8B-B14F-4D97-AF65-F5344CB8AC3E}">
        <p14:creationId xmlns:p14="http://schemas.microsoft.com/office/powerpoint/2010/main" val="405830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3F443B-AB6B-471F-AA87-64C78DF48D61}"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678CA-93E2-48E6-87F6-5A9AB2678EE3}" type="slidenum">
              <a:rPr lang="en-US" smtClean="0"/>
              <a:t>‹#›</a:t>
            </a:fld>
            <a:endParaRPr lang="en-US"/>
          </a:p>
        </p:txBody>
      </p:sp>
    </p:spTree>
    <p:extLst>
      <p:ext uri="{BB962C8B-B14F-4D97-AF65-F5344CB8AC3E}">
        <p14:creationId xmlns:p14="http://schemas.microsoft.com/office/powerpoint/2010/main" val="242148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3F443B-AB6B-471F-AA87-64C78DF48D61}"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678CA-93E2-48E6-87F6-5A9AB2678EE3}" type="slidenum">
              <a:rPr lang="en-US" smtClean="0"/>
              <a:t>‹#›</a:t>
            </a:fld>
            <a:endParaRPr lang="en-US"/>
          </a:p>
        </p:txBody>
      </p:sp>
    </p:spTree>
    <p:extLst>
      <p:ext uri="{BB962C8B-B14F-4D97-AF65-F5344CB8AC3E}">
        <p14:creationId xmlns:p14="http://schemas.microsoft.com/office/powerpoint/2010/main" val="209070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3F443B-AB6B-471F-AA87-64C78DF48D61}"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678CA-93E2-48E6-87F6-5A9AB2678EE3}" type="slidenum">
              <a:rPr lang="en-US" smtClean="0"/>
              <a:t>‹#›</a:t>
            </a:fld>
            <a:endParaRPr lang="en-US"/>
          </a:p>
        </p:txBody>
      </p:sp>
    </p:spTree>
    <p:extLst>
      <p:ext uri="{BB962C8B-B14F-4D97-AF65-F5344CB8AC3E}">
        <p14:creationId xmlns:p14="http://schemas.microsoft.com/office/powerpoint/2010/main" val="317829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3F443B-AB6B-471F-AA87-64C78DF48D61}"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678CA-93E2-48E6-87F6-5A9AB2678EE3}" type="slidenum">
              <a:rPr lang="en-US" smtClean="0"/>
              <a:t>‹#›</a:t>
            </a:fld>
            <a:endParaRPr lang="en-US"/>
          </a:p>
        </p:txBody>
      </p:sp>
    </p:spTree>
    <p:extLst>
      <p:ext uri="{BB962C8B-B14F-4D97-AF65-F5344CB8AC3E}">
        <p14:creationId xmlns:p14="http://schemas.microsoft.com/office/powerpoint/2010/main" val="922203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3F443B-AB6B-471F-AA87-64C78DF48D61}" type="datetimeFigureOut">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678CA-93E2-48E6-87F6-5A9AB2678EE3}" type="slidenum">
              <a:rPr lang="en-US" smtClean="0"/>
              <a:t>‹#›</a:t>
            </a:fld>
            <a:endParaRPr lang="en-US"/>
          </a:p>
        </p:txBody>
      </p:sp>
    </p:spTree>
    <p:extLst>
      <p:ext uri="{BB962C8B-B14F-4D97-AF65-F5344CB8AC3E}">
        <p14:creationId xmlns:p14="http://schemas.microsoft.com/office/powerpoint/2010/main" val="235230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3F443B-AB6B-471F-AA87-64C78DF48D61}" type="datetimeFigureOut">
              <a:rPr lang="en-US" smtClean="0"/>
              <a:t>11/30/2025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2678CA-93E2-48E6-87F6-5A9AB2678EE3}" type="slidenum">
              <a:rPr lang="en-US" smtClean="0"/>
              <a:t>‹#›</a:t>
            </a:fld>
            <a:endParaRPr lang="en-US"/>
          </a:p>
        </p:txBody>
      </p:sp>
    </p:spTree>
    <p:extLst>
      <p:ext uri="{BB962C8B-B14F-4D97-AF65-F5344CB8AC3E}">
        <p14:creationId xmlns:p14="http://schemas.microsoft.com/office/powerpoint/2010/main" val="330199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3F443B-AB6B-471F-AA87-64C78DF48D61}" type="datetimeFigureOut">
              <a:rPr lang="en-US" smtClean="0"/>
              <a:t>11/30/2025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2678CA-93E2-48E6-87F6-5A9AB2678EE3}" type="slidenum">
              <a:rPr lang="en-US" smtClean="0"/>
              <a:t>‹#›</a:t>
            </a:fld>
            <a:endParaRPr lang="en-US"/>
          </a:p>
        </p:txBody>
      </p:sp>
    </p:spTree>
    <p:extLst>
      <p:ext uri="{BB962C8B-B14F-4D97-AF65-F5344CB8AC3E}">
        <p14:creationId xmlns:p14="http://schemas.microsoft.com/office/powerpoint/2010/main" val="85258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F443B-AB6B-471F-AA87-64C78DF48D61}" type="datetimeFigureOut">
              <a:rPr lang="en-US" smtClean="0"/>
              <a:t>11/30/2025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2678CA-93E2-48E6-87F6-5A9AB2678EE3}" type="slidenum">
              <a:rPr lang="en-US" smtClean="0"/>
              <a:t>‹#›</a:t>
            </a:fld>
            <a:endParaRPr lang="en-US"/>
          </a:p>
        </p:txBody>
      </p:sp>
    </p:spTree>
    <p:extLst>
      <p:ext uri="{BB962C8B-B14F-4D97-AF65-F5344CB8AC3E}">
        <p14:creationId xmlns:p14="http://schemas.microsoft.com/office/powerpoint/2010/main" val="285242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3F443B-AB6B-471F-AA87-64C78DF48D61}" type="datetimeFigureOut">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678CA-93E2-48E6-87F6-5A9AB2678EE3}" type="slidenum">
              <a:rPr lang="en-US" smtClean="0"/>
              <a:t>‹#›</a:t>
            </a:fld>
            <a:endParaRPr lang="en-US"/>
          </a:p>
        </p:txBody>
      </p:sp>
    </p:spTree>
    <p:extLst>
      <p:ext uri="{BB962C8B-B14F-4D97-AF65-F5344CB8AC3E}">
        <p14:creationId xmlns:p14="http://schemas.microsoft.com/office/powerpoint/2010/main" val="19551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3F443B-AB6B-471F-AA87-64C78DF48D61}" type="datetimeFigureOut">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678CA-93E2-48E6-87F6-5A9AB2678EE3}" type="slidenum">
              <a:rPr lang="en-US" smtClean="0"/>
              <a:t>‹#›</a:t>
            </a:fld>
            <a:endParaRPr lang="en-US"/>
          </a:p>
        </p:txBody>
      </p:sp>
    </p:spTree>
    <p:extLst>
      <p:ext uri="{BB962C8B-B14F-4D97-AF65-F5344CB8AC3E}">
        <p14:creationId xmlns:p14="http://schemas.microsoft.com/office/powerpoint/2010/main" val="302922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483F443B-AB6B-471F-AA87-64C78DF48D61}" type="datetimeFigureOut">
              <a:rPr lang="en-US" smtClean="0"/>
              <a:t>11/30/2025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662678CA-93E2-48E6-87F6-5A9AB2678EE3}" type="slidenum">
              <a:rPr lang="en-US" smtClean="0"/>
              <a:t>‹#›</a:t>
            </a:fld>
            <a:endParaRPr lang="en-US"/>
          </a:p>
        </p:txBody>
      </p:sp>
    </p:spTree>
    <p:extLst>
      <p:ext uri="{BB962C8B-B14F-4D97-AF65-F5344CB8AC3E}">
        <p14:creationId xmlns:p14="http://schemas.microsoft.com/office/powerpoint/2010/main" val="42859522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CBCED4-6576-FFD6-74C4-E26D737B6577}"/>
              </a:ext>
            </a:extLst>
          </p:cNvPr>
          <p:cNvSpPr>
            <a:spLocks noGrp="1"/>
          </p:cNvSpPr>
          <p:nvPr>
            <p:ph type="ctrTitle"/>
          </p:nvPr>
        </p:nvSpPr>
        <p:spPr>
          <a:xfrm>
            <a:off x="1386865" y="818984"/>
            <a:ext cx="6596245" cy="3268520"/>
          </a:xfrm>
        </p:spPr>
        <p:txBody>
          <a:bodyPr>
            <a:normAutofit/>
          </a:bodyPr>
          <a:lstStyle/>
          <a:p>
            <a:pPr algn="r"/>
            <a:r>
              <a:rPr lang="en-US" sz="4800">
                <a:solidFill>
                  <a:srgbClr val="FFFFFF"/>
                </a:solidFill>
              </a:rPr>
              <a:t>Single Piston Brake Caliper SolidWorks design </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343583F-50A0-C102-3732-1AF61390FF0C}"/>
              </a:ext>
            </a:extLst>
          </p:cNvPr>
          <p:cNvSpPr>
            <a:spLocks noGrp="1"/>
          </p:cNvSpPr>
          <p:nvPr>
            <p:ph type="subTitle" idx="1"/>
          </p:nvPr>
        </p:nvSpPr>
        <p:spPr>
          <a:xfrm>
            <a:off x="1931874" y="4797188"/>
            <a:ext cx="6051236" cy="1241828"/>
          </a:xfrm>
        </p:spPr>
        <p:txBody>
          <a:bodyPr>
            <a:normAutofit/>
          </a:bodyPr>
          <a:lstStyle/>
          <a:p>
            <a:pPr algn="r"/>
            <a:r>
              <a:rPr lang="en-US" dirty="0">
                <a:solidFill>
                  <a:srgbClr val="FFFFFF"/>
                </a:solidFill>
              </a:rPr>
              <a:t>By Andrew Morhan </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84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39F72-C427-C0A2-EFE6-B7C6BD156A81}"/>
              </a:ext>
            </a:extLst>
          </p:cNvPr>
          <p:cNvSpPr>
            <a:spLocks noGrp="1"/>
          </p:cNvSpPr>
          <p:nvPr>
            <p:ph type="title"/>
          </p:nvPr>
        </p:nvSpPr>
        <p:spPr>
          <a:xfrm>
            <a:off x="0" y="-208807"/>
            <a:ext cx="10515600" cy="1325563"/>
          </a:xfrm>
        </p:spPr>
        <p:txBody>
          <a:bodyPr/>
          <a:lstStyle/>
          <a:p>
            <a:r>
              <a:rPr lang="en-US" dirty="0"/>
              <a:t>Hose Pipe </a:t>
            </a:r>
          </a:p>
        </p:txBody>
      </p:sp>
      <p:pic>
        <p:nvPicPr>
          <p:cNvPr id="5" name="Content Placeholder 4" descr="A blueprint of a machine&#10;&#10;AI-generated content may be incorrect.">
            <a:extLst>
              <a:ext uri="{FF2B5EF4-FFF2-40B4-BE49-F238E27FC236}">
                <a16:creationId xmlns:a16="http://schemas.microsoft.com/office/drawing/2014/main" id="{C04E65E4-43DF-F8F7-1707-97181BD6F8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4468" y="3429000"/>
            <a:ext cx="6407531" cy="3429000"/>
          </a:xfrm>
        </p:spPr>
      </p:pic>
      <p:pic>
        <p:nvPicPr>
          <p:cNvPr id="7" name="Picture 6" descr="A close-up of a metal cylinder&#10;&#10;AI-generated content may be incorrect.">
            <a:extLst>
              <a:ext uri="{FF2B5EF4-FFF2-40B4-BE49-F238E27FC236}">
                <a16:creationId xmlns:a16="http://schemas.microsoft.com/office/drawing/2014/main" id="{D5008780-D375-EE65-3A34-479EFCFC9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469" y="0"/>
            <a:ext cx="6407531" cy="3429000"/>
          </a:xfrm>
          <a:prstGeom prst="rect">
            <a:avLst/>
          </a:prstGeom>
        </p:spPr>
      </p:pic>
      <p:sp>
        <p:nvSpPr>
          <p:cNvPr id="8" name="TextBox 7">
            <a:extLst>
              <a:ext uri="{FF2B5EF4-FFF2-40B4-BE49-F238E27FC236}">
                <a16:creationId xmlns:a16="http://schemas.microsoft.com/office/drawing/2014/main" id="{C7A6C8F6-0F19-D0BA-1DFC-9C41008ADA8B}"/>
              </a:ext>
            </a:extLst>
          </p:cNvPr>
          <p:cNvSpPr txBox="1"/>
          <p:nvPr/>
        </p:nvSpPr>
        <p:spPr>
          <a:xfrm>
            <a:off x="165370" y="1381328"/>
            <a:ext cx="4552545" cy="1200329"/>
          </a:xfrm>
          <a:prstGeom prst="rect">
            <a:avLst/>
          </a:prstGeom>
          <a:noFill/>
        </p:spPr>
        <p:txBody>
          <a:bodyPr wrap="square" rtlCol="0">
            <a:spAutoFit/>
          </a:bodyPr>
          <a:lstStyle/>
          <a:p>
            <a:r>
              <a:rPr lang="en-US" dirty="0"/>
              <a:t>- transfer the highly pressurized brake fluid from the rigid Brake Line (which runs along the car's body) to the Caliper Body at the wheel.</a:t>
            </a:r>
          </a:p>
        </p:txBody>
      </p:sp>
    </p:spTree>
    <p:extLst>
      <p:ext uri="{BB962C8B-B14F-4D97-AF65-F5344CB8AC3E}">
        <p14:creationId xmlns:p14="http://schemas.microsoft.com/office/powerpoint/2010/main" val="347991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6B34-2F84-F167-FDF3-82B7BBAAE91D}"/>
              </a:ext>
            </a:extLst>
          </p:cNvPr>
          <p:cNvSpPr>
            <a:spLocks noGrp="1"/>
          </p:cNvSpPr>
          <p:nvPr>
            <p:ph type="title"/>
          </p:nvPr>
        </p:nvSpPr>
        <p:spPr/>
        <p:txBody>
          <a:bodyPr/>
          <a:lstStyle/>
          <a:p>
            <a:r>
              <a:rPr lang="en-US" dirty="0"/>
              <a:t>Brake Pad</a:t>
            </a:r>
          </a:p>
        </p:txBody>
      </p:sp>
      <p:pic>
        <p:nvPicPr>
          <p:cNvPr id="5" name="Content Placeholder 4" descr="A long rectangular object with a pointy tip&#10;&#10;AI-generated content may be incorrect.">
            <a:extLst>
              <a:ext uri="{FF2B5EF4-FFF2-40B4-BE49-F238E27FC236}">
                <a16:creationId xmlns:a16="http://schemas.microsoft.com/office/drawing/2014/main" id="{94133BCF-7691-0B35-5F19-CF3328B9BA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0554" y="3326861"/>
            <a:ext cx="5901446" cy="3531140"/>
          </a:xfrm>
        </p:spPr>
      </p:pic>
      <p:pic>
        <p:nvPicPr>
          <p:cNvPr id="7" name="Picture 6" descr="A blueprint of a computer&#10;&#10;AI-generated content may be incorrect.">
            <a:extLst>
              <a:ext uri="{FF2B5EF4-FFF2-40B4-BE49-F238E27FC236}">
                <a16:creationId xmlns:a16="http://schemas.microsoft.com/office/drawing/2014/main" id="{65ED56FA-E58A-6287-D54B-26DE925EA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54" y="1"/>
            <a:ext cx="5901446" cy="3429000"/>
          </a:xfrm>
          <a:prstGeom prst="rect">
            <a:avLst/>
          </a:prstGeom>
        </p:spPr>
      </p:pic>
      <p:sp>
        <p:nvSpPr>
          <p:cNvPr id="8" name="TextBox 7">
            <a:extLst>
              <a:ext uri="{FF2B5EF4-FFF2-40B4-BE49-F238E27FC236}">
                <a16:creationId xmlns:a16="http://schemas.microsoft.com/office/drawing/2014/main" id="{55B4A5A8-0757-6939-CBCA-A209CC4F0229}"/>
              </a:ext>
            </a:extLst>
          </p:cNvPr>
          <p:cNvSpPr txBox="1"/>
          <p:nvPr/>
        </p:nvSpPr>
        <p:spPr>
          <a:xfrm>
            <a:off x="544749" y="1828800"/>
            <a:ext cx="4289898" cy="1200329"/>
          </a:xfrm>
          <a:prstGeom prst="rect">
            <a:avLst/>
          </a:prstGeom>
          <a:noFill/>
        </p:spPr>
        <p:txBody>
          <a:bodyPr wrap="square" rtlCol="0">
            <a:spAutoFit/>
          </a:bodyPr>
          <a:lstStyle/>
          <a:p>
            <a:r>
              <a:rPr lang="en-US" dirty="0"/>
              <a:t>Inner Pad - It sits directly against the Caliper Piston. When you apply the brakes, the piston pushes this pad first, pressing it against the rotor.</a:t>
            </a:r>
          </a:p>
        </p:txBody>
      </p:sp>
      <p:sp>
        <p:nvSpPr>
          <p:cNvPr id="9" name="TextBox 8">
            <a:extLst>
              <a:ext uri="{FF2B5EF4-FFF2-40B4-BE49-F238E27FC236}">
                <a16:creationId xmlns:a16="http://schemas.microsoft.com/office/drawing/2014/main" id="{E2F1EA48-7307-988D-27D4-A5FE0C3E05A5}"/>
              </a:ext>
            </a:extLst>
          </p:cNvPr>
          <p:cNvSpPr txBox="1"/>
          <p:nvPr/>
        </p:nvSpPr>
        <p:spPr>
          <a:xfrm>
            <a:off x="573121" y="3429000"/>
            <a:ext cx="5078649" cy="1477328"/>
          </a:xfrm>
          <a:prstGeom prst="rect">
            <a:avLst/>
          </a:prstGeom>
          <a:noFill/>
        </p:spPr>
        <p:txBody>
          <a:bodyPr wrap="square" rtlCol="0">
            <a:spAutoFit/>
          </a:bodyPr>
          <a:lstStyle/>
          <a:p>
            <a:r>
              <a:rPr lang="en-US" dirty="0"/>
              <a:t>Outer Pad - As the piston pushes the inner pad, the reaction force causes the entire caliper body to slide inward on the Caliper Guide Pins, pulling the outer pad against the opposite side of the rotor.</a:t>
            </a:r>
          </a:p>
        </p:txBody>
      </p:sp>
    </p:spTree>
    <p:extLst>
      <p:ext uri="{BB962C8B-B14F-4D97-AF65-F5344CB8AC3E}">
        <p14:creationId xmlns:p14="http://schemas.microsoft.com/office/powerpoint/2010/main" val="2108851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8543-56F7-709A-8215-8EF58CB896B8}"/>
              </a:ext>
            </a:extLst>
          </p:cNvPr>
          <p:cNvSpPr>
            <a:spLocks noGrp="1"/>
          </p:cNvSpPr>
          <p:nvPr>
            <p:ph type="title"/>
          </p:nvPr>
        </p:nvSpPr>
        <p:spPr>
          <a:xfrm>
            <a:off x="104670" y="-87051"/>
            <a:ext cx="10515600" cy="1325563"/>
          </a:xfrm>
        </p:spPr>
        <p:txBody>
          <a:bodyPr/>
          <a:lstStyle/>
          <a:p>
            <a:r>
              <a:rPr lang="en-US" dirty="0"/>
              <a:t>Screws/Bolts</a:t>
            </a:r>
          </a:p>
        </p:txBody>
      </p:sp>
      <p:pic>
        <p:nvPicPr>
          <p:cNvPr id="5" name="Content Placeholder 4" descr="A close-up of a screw&#10;&#10;AI-generated content may be incorrect.">
            <a:extLst>
              <a:ext uri="{FF2B5EF4-FFF2-40B4-BE49-F238E27FC236}">
                <a16:creationId xmlns:a16="http://schemas.microsoft.com/office/drawing/2014/main" id="{5C00FA35-DAFE-4825-F0F9-C15E5DFA58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4349" y="3506875"/>
            <a:ext cx="6197651" cy="3458717"/>
          </a:xfrm>
        </p:spPr>
      </p:pic>
      <p:pic>
        <p:nvPicPr>
          <p:cNvPr id="7" name="Picture 6" descr="A diagram of a cylinder&#10;&#10;AI-generated content may be incorrect.">
            <a:extLst>
              <a:ext uri="{FF2B5EF4-FFF2-40B4-BE49-F238E27FC236}">
                <a16:creationId xmlns:a16="http://schemas.microsoft.com/office/drawing/2014/main" id="{A5418E71-2906-9B0E-8830-96D1A4AC6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351" y="-1"/>
            <a:ext cx="6197650" cy="3506875"/>
          </a:xfrm>
          <a:prstGeom prst="rect">
            <a:avLst/>
          </a:prstGeom>
        </p:spPr>
      </p:pic>
      <p:sp>
        <p:nvSpPr>
          <p:cNvPr id="8" name="TextBox 7">
            <a:extLst>
              <a:ext uri="{FF2B5EF4-FFF2-40B4-BE49-F238E27FC236}">
                <a16:creationId xmlns:a16="http://schemas.microsoft.com/office/drawing/2014/main" id="{9725020D-00D4-2B8F-F9F0-92301304422E}"/>
              </a:ext>
            </a:extLst>
          </p:cNvPr>
          <p:cNvSpPr txBox="1"/>
          <p:nvPr/>
        </p:nvSpPr>
        <p:spPr>
          <a:xfrm>
            <a:off x="240840" y="1046064"/>
            <a:ext cx="3305908" cy="3693319"/>
          </a:xfrm>
          <a:prstGeom prst="rect">
            <a:avLst/>
          </a:prstGeom>
          <a:noFill/>
        </p:spPr>
        <p:txBody>
          <a:bodyPr wrap="square" rtlCol="0">
            <a:spAutoFit/>
          </a:bodyPr>
          <a:lstStyle/>
          <a:p>
            <a:pPr marL="285750" indent="-285750">
              <a:buFontTx/>
              <a:buChar char="-"/>
            </a:pPr>
            <a:r>
              <a:rPr lang="en-US" dirty="0"/>
              <a:t>Every part I used is meant to work with this one screw(18mm length)</a:t>
            </a:r>
          </a:p>
          <a:p>
            <a:pPr marL="285750" indent="-285750">
              <a:buFontTx/>
              <a:buChar char="-"/>
            </a:pPr>
            <a:endParaRPr lang="en-US" dirty="0"/>
          </a:p>
          <a:p>
            <a:pPr marL="285750" indent="-285750">
              <a:buFontTx/>
              <a:buChar char="-"/>
            </a:pPr>
            <a:r>
              <a:rPr lang="en-US" dirty="0"/>
              <a:t>Holds everything together</a:t>
            </a:r>
          </a:p>
          <a:p>
            <a:pPr marL="285750" indent="-285750">
              <a:buFontTx/>
              <a:buChar char="-"/>
            </a:pPr>
            <a:endParaRPr lang="en-US" dirty="0"/>
          </a:p>
          <a:p>
            <a:pPr marL="285750" indent="-285750">
              <a:buFontTx/>
              <a:buChar char="-"/>
            </a:pPr>
            <a:r>
              <a:rPr lang="en-US" dirty="0"/>
              <a:t>One part, near the body, the bleeder screw allows a mechanic to purge (bleed) air and old fluid from the system.</a:t>
            </a:r>
          </a:p>
          <a:p>
            <a:pPr marL="285750" indent="-285750">
              <a:buFontTx/>
              <a:buChar char="-"/>
            </a:pPr>
            <a:endParaRPr lang="en-US" dirty="0"/>
          </a:p>
          <a:p>
            <a:pPr marL="285750" indent="-285750">
              <a:buFontTx/>
              <a:buChar char="-"/>
            </a:pPr>
            <a:r>
              <a:rPr lang="en-US" dirty="0"/>
              <a:t>Also Caliper Guide Pin Bolt</a:t>
            </a:r>
          </a:p>
        </p:txBody>
      </p:sp>
    </p:spTree>
    <p:extLst>
      <p:ext uri="{BB962C8B-B14F-4D97-AF65-F5344CB8AC3E}">
        <p14:creationId xmlns:p14="http://schemas.microsoft.com/office/powerpoint/2010/main" val="316259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56DA6-040D-5DEA-9AC3-B3FAF663F77C}"/>
              </a:ext>
            </a:extLst>
          </p:cNvPr>
          <p:cNvSpPr>
            <a:spLocks noGrp="1"/>
          </p:cNvSpPr>
          <p:nvPr>
            <p:ph type="title"/>
          </p:nvPr>
        </p:nvSpPr>
        <p:spPr>
          <a:xfrm>
            <a:off x="1012626" y="4764130"/>
            <a:ext cx="9144000" cy="786703"/>
          </a:xfrm>
        </p:spPr>
        <p:txBody>
          <a:bodyPr vert="horz" lIns="91440" tIns="45720" rIns="91440" bIns="45720" rtlCol="0" anchor="b">
            <a:normAutofit fontScale="90000"/>
          </a:bodyPr>
          <a:lstStyle/>
          <a:p>
            <a:pPr algn="ctr"/>
            <a:r>
              <a:rPr lang="en-US" sz="3600" kern="1200" dirty="0">
                <a:solidFill>
                  <a:schemeClr val="tx1"/>
                </a:solidFill>
                <a:latin typeface="+mj-lt"/>
                <a:ea typeface="+mj-ea"/>
                <a:cs typeface="+mj-cs"/>
              </a:rPr>
              <a:t>Reference                                                   SolidWorks Product </a:t>
            </a:r>
          </a:p>
        </p:txBody>
      </p:sp>
      <p:pic>
        <p:nvPicPr>
          <p:cNvPr id="5" name="Content Placeholder 4" descr="A rusty metal object on a table&#10;&#10;AI-generated content may be incorrect.">
            <a:extLst>
              <a:ext uri="{FF2B5EF4-FFF2-40B4-BE49-F238E27FC236}">
                <a16:creationId xmlns:a16="http://schemas.microsoft.com/office/drawing/2014/main" id="{1C3753EB-0EBC-5BAE-BF63-8B29A861CB7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4874" b="-2"/>
          <a:stretch>
            <a:fillRect/>
          </a:stretch>
        </p:blipFill>
        <p:spPr>
          <a:xfrm rot="5400000">
            <a:off x="-273906" y="273906"/>
            <a:ext cx="4605681" cy="4057869"/>
          </a:xfrm>
          <a:prstGeom prst="rect">
            <a:avLst/>
          </a:prstGeom>
        </p:spPr>
      </p:pic>
      <p:pic>
        <p:nvPicPr>
          <p:cNvPr id="7" name="Picture 6" descr="A close-up of a mechanical parts&#10;&#10;AI-generated content may be incorrect.">
            <a:extLst>
              <a:ext uri="{FF2B5EF4-FFF2-40B4-BE49-F238E27FC236}">
                <a16:creationId xmlns:a16="http://schemas.microsoft.com/office/drawing/2014/main" id="{294D984F-1859-55CD-B636-832DF16B57B3}"/>
              </a:ext>
            </a:extLst>
          </p:cNvPr>
          <p:cNvPicPr>
            <a:picLocks noChangeAspect="1"/>
          </p:cNvPicPr>
          <p:nvPr/>
        </p:nvPicPr>
        <p:blipFill>
          <a:blip r:embed="rId3">
            <a:extLst>
              <a:ext uri="{28A0092B-C50C-407E-A947-70E740481C1C}">
                <a14:useLocalDpi xmlns:a14="http://schemas.microsoft.com/office/drawing/2010/main" val="0"/>
              </a:ext>
            </a:extLst>
          </a:blip>
          <a:srcRect l="14205" r="38271" b="1"/>
          <a:stretch>
            <a:fillRect/>
          </a:stretch>
        </p:blipFill>
        <p:spPr>
          <a:xfrm>
            <a:off x="4050406" y="10"/>
            <a:ext cx="4055647" cy="4605671"/>
          </a:xfrm>
          <a:prstGeom prst="rect">
            <a:avLst/>
          </a:prstGeom>
        </p:spPr>
      </p:pic>
      <p:pic>
        <p:nvPicPr>
          <p:cNvPr id="9" name="Picture 8" descr="A close-up of a mechanical device&#10;&#10;AI-generated content may be incorrect.">
            <a:extLst>
              <a:ext uri="{FF2B5EF4-FFF2-40B4-BE49-F238E27FC236}">
                <a16:creationId xmlns:a16="http://schemas.microsoft.com/office/drawing/2014/main" id="{B7C13BD8-E3B3-57BC-849B-30DA3C935847}"/>
              </a:ext>
            </a:extLst>
          </p:cNvPr>
          <p:cNvPicPr>
            <a:picLocks noChangeAspect="1"/>
          </p:cNvPicPr>
          <p:nvPr/>
        </p:nvPicPr>
        <p:blipFill>
          <a:blip r:embed="rId4">
            <a:extLst>
              <a:ext uri="{28A0092B-C50C-407E-A947-70E740481C1C}">
                <a14:useLocalDpi xmlns:a14="http://schemas.microsoft.com/office/drawing/2010/main" val="0"/>
              </a:ext>
            </a:extLst>
          </a:blip>
          <a:srcRect l="16656" r="36058" b="1"/>
          <a:stretch>
            <a:fillRect/>
          </a:stretch>
        </p:blipFill>
        <p:spPr>
          <a:xfrm>
            <a:off x="8121253" y="10"/>
            <a:ext cx="4070747" cy="4605671"/>
          </a:xfrm>
          <a:prstGeom prst="rect">
            <a:avLst/>
          </a:prstGeom>
        </p:spPr>
      </p:pic>
      <p:grpSp>
        <p:nvGrpSpPr>
          <p:cNvPr id="14" name="Group 13">
            <a:extLst>
              <a:ext uri="{FF2B5EF4-FFF2-40B4-BE49-F238E27FC236}">
                <a16:creationId xmlns:a16="http://schemas.microsoft.com/office/drawing/2014/main" id="{F8BE462D-E495-3E62-5CC3-9693D1109F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54338"/>
            <a:ext cx="12207200" cy="123363"/>
            <a:chOff x="-5025" y="6737718"/>
            <a:chExt cx="12207200" cy="123363"/>
          </a:xfrm>
        </p:grpSpPr>
        <p:sp>
          <p:nvSpPr>
            <p:cNvPr id="15" name="Rectangle 14">
              <a:extLst>
                <a:ext uri="{FF2B5EF4-FFF2-40B4-BE49-F238E27FC236}">
                  <a16:creationId xmlns:a16="http://schemas.microsoft.com/office/drawing/2014/main" id="{43739F71-965D-62D2-7B27-C5AB2F8BD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FDCD924-CA02-003A-7AAC-53F9D34EF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183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0565-D9EA-F6E9-631C-D1B15DC76B98}"/>
              </a:ext>
            </a:extLst>
          </p:cNvPr>
          <p:cNvSpPr>
            <a:spLocks noGrp="1"/>
          </p:cNvSpPr>
          <p:nvPr>
            <p:ph type="title"/>
          </p:nvPr>
        </p:nvSpPr>
        <p:spPr>
          <a:xfrm>
            <a:off x="3772319" y="264642"/>
            <a:ext cx="10515600" cy="1325563"/>
          </a:xfrm>
        </p:spPr>
        <p:txBody>
          <a:bodyPr/>
          <a:lstStyle/>
          <a:p>
            <a:r>
              <a:rPr lang="en-US" dirty="0"/>
              <a:t>Bill of Materials </a:t>
            </a:r>
          </a:p>
        </p:txBody>
      </p:sp>
      <p:pic>
        <p:nvPicPr>
          <p:cNvPr id="6" name="Content Placeholder 5">
            <a:extLst>
              <a:ext uri="{FF2B5EF4-FFF2-40B4-BE49-F238E27FC236}">
                <a16:creationId xmlns:a16="http://schemas.microsoft.com/office/drawing/2014/main" id="{8362A6CD-8274-0790-9CE3-0EE27E9EA84A}"/>
              </a:ext>
            </a:extLst>
          </p:cNvPr>
          <p:cNvPicPr>
            <a:picLocks noGrp="1" noChangeAspect="1"/>
          </p:cNvPicPr>
          <p:nvPr>
            <p:ph idx="1"/>
          </p:nvPr>
        </p:nvPicPr>
        <p:blipFill>
          <a:blip r:embed="rId2"/>
          <a:stretch>
            <a:fillRect/>
          </a:stretch>
        </p:blipFill>
        <p:spPr>
          <a:xfrm>
            <a:off x="1451150" y="1254339"/>
            <a:ext cx="8989088" cy="5017473"/>
          </a:xfrm>
          <a:prstGeom prst="rect">
            <a:avLst/>
          </a:prstGeom>
        </p:spPr>
      </p:pic>
    </p:spTree>
    <p:extLst>
      <p:ext uri="{BB962C8B-B14F-4D97-AF65-F5344CB8AC3E}">
        <p14:creationId xmlns:p14="http://schemas.microsoft.com/office/powerpoint/2010/main" val="51204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7EE5-44AA-D1DF-D8FE-5E043048BCE9}"/>
              </a:ext>
            </a:extLst>
          </p:cNvPr>
          <p:cNvSpPr>
            <a:spLocks noGrp="1"/>
          </p:cNvSpPr>
          <p:nvPr>
            <p:ph type="title"/>
          </p:nvPr>
        </p:nvSpPr>
        <p:spPr>
          <a:xfrm>
            <a:off x="5633776" y="-797226"/>
            <a:ext cx="5211301" cy="1616203"/>
          </a:xfrm>
        </p:spPr>
        <p:txBody>
          <a:bodyPr vert="horz" lIns="91440" tIns="45720" rIns="91440" bIns="45720" rtlCol="0" anchor="b">
            <a:normAutofit/>
          </a:bodyPr>
          <a:lstStyle/>
          <a:p>
            <a:r>
              <a:rPr lang="en-US" sz="3200" kern="1200" dirty="0">
                <a:solidFill>
                  <a:schemeClr val="tx1"/>
                </a:solidFill>
                <a:latin typeface="+mj-lt"/>
                <a:ea typeface="+mj-ea"/>
                <a:cs typeface="+mj-cs"/>
              </a:rPr>
              <a:t>Caliper Body</a:t>
            </a:r>
          </a:p>
        </p:txBody>
      </p:sp>
      <p:pic>
        <p:nvPicPr>
          <p:cNvPr id="9" name="Picture 8" descr="A blueprint of a machine&#10;&#10;AI-generated content may be incorrect.">
            <a:extLst>
              <a:ext uri="{FF2B5EF4-FFF2-40B4-BE49-F238E27FC236}">
                <a16:creationId xmlns:a16="http://schemas.microsoft.com/office/drawing/2014/main" id="{7FBC4A01-019E-36D0-0363-6943D9AA090E}"/>
              </a:ext>
            </a:extLst>
          </p:cNvPr>
          <p:cNvPicPr>
            <a:picLocks noChangeAspect="1"/>
          </p:cNvPicPr>
          <p:nvPr/>
        </p:nvPicPr>
        <p:blipFill>
          <a:blip r:embed="rId2">
            <a:extLst>
              <a:ext uri="{28A0092B-C50C-407E-A947-70E740481C1C}">
                <a14:useLocalDpi xmlns:a14="http://schemas.microsoft.com/office/drawing/2010/main" val="0"/>
              </a:ext>
            </a:extLst>
          </a:blip>
          <a:srcRect r="17049" b="1"/>
          <a:stretch>
            <a:fillRect/>
          </a:stretch>
        </p:blipFill>
        <p:spPr>
          <a:xfrm>
            <a:off x="20" y="-18829"/>
            <a:ext cx="5433960" cy="3455514"/>
          </a:xfrm>
          <a:prstGeom prst="rect">
            <a:avLst/>
          </a:prstGeom>
        </p:spPr>
      </p:pic>
      <p:pic>
        <p:nvPicPr>
          <p:cNvPr id="5" name="Content Placeholder 4" descr="A close-up of a grey object&#10;&#10;AI-generated content may be incorrect.">
            <a:extLst>
              <a:ext uri="{FF2B5EF4-FFF2-40B4-BE49-F238E27FC236}">
                <a16:creationId xmlns:a16="http://schemas.microsoft.com/office/drawing/2014/main" id="{0CD92042-BF31-42FF-7A04-656B6BAE4194}"/>
              </a:ext>
            </a:extLst>
          </p:cNvPr>
          <p:cNvPicPr>
            <a:picLocks noChangeAspect="1"/>
          </p:cNvPicPr>
          <p:nvPr/>
        </p:nvPicPr>
        <p:blipFill>
          <a:blip r:embed="rId3">
            <a:extLst>
              <a:ext uri="{28A0092B-C50C-407E-A947-70E740481C1C}">
                <a14:useLocalDpi xmlns:a14="http://schemas.microsoft.com/office/drawing/2010/main" val="0"/>
              </a:ext>
            </a:extLst>
          </a:blip>
          <a:srcRect r="15285" b="-3"/>
          <a:stretch>
            <a:fillRect/>
          </a:stretch>
        </p:blipFill>
        <p:spPr>
          <a:xfrm>
            <a:off x="20" y="3421856"/>
            <a:ext cx="5433962" cy="3447832"/>
          </a:xfrm>
          <a:prstGeom prst="rect">
            <a:avLst/>
          </a:prstGeom>
        </p:spPr>
      </p:pic>
      <p:grpSp>
        <p:nvGrpSpPr>
          <p:cNvPr id="32" name="Group 31">
            <a:extLst>
              <a:ext uri="{FF2B5EF4-FFF2-40B4-BE49-F238E27FC236}">
                <a16:creationId xmlns:a16="http://schemas.microsoft.com/office/drawing/2014/main" id="{923615DC-F5A3-677C-DB79-DA387F11FC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33" name="Rectangle 32">
              <a:extLst>
                <a:ext uri="{FF2B5EF4-FFF2-40B4-BE49-F238E27FC236}">
                  <a16:creationId xmlns:a16="http://schemas.microsoft.com/office/drawing/2014/main" id="{BCB2E658-9767-8805-2BCB-63F4F3AEC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EA709A9-EE8C-7D2E-43D2-E8A342BA0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6B4414C0-B07F-3FC0-96AF-4C48E36D319B}"/>
              </a:ext>
            </a:extLst>
          </p:cNvPr>
          <p:cNvSpPr txBox="1"/>
          <p:nvPr/>
        </p:nvSpPr>
        <p:spPr>
          <a:xfrm>
            <a:off x="5414203" y="830665"/>
            <a:ext cx="5211301" cy="3447832"/>
          </a:xfrm>
          <a:prstGeom prst="rect">
            <a:avLst/>
          </a:prstGeo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r>
              <a:rPr lang="en-US" sz="2000" dirty="0"/>
              <a:t>Used to hold the Bracket holders</a:t>
            </a:r>
          </a:p>
          <a:p>
            <a:pPr marL="285750" indent="-228600" defTabSz="914400">
              <a:lnSpc>
                <a:spcPct val="90000"/>
              </a:lnSpc>
              <a:spcAft>
                <a:spcPts val="600"/>
              </a:spcAft>
              <a:buFont typeface="Arial" panose="020B0604020202020204" pitchFamily="34" charset="0"/>
              <a:buChar char="•"/>
            </a:pPr>
            <a:r>
              <a:rPr lang="en-US" sz="2000" dirty="0"/>
              <a:t>Used to insert the brake rotor </a:t>
            </a:r>
          </a:p>
          <a:p>
            <a:pPr marL="285750" indent="-228600" defTabSz="914400">
              <a:lnSpc>
                <a:spcPct val="90000"/>
              </a:lnSpc>
              <a:spcAft>
                <a:spcPts val="600"/>
              </a:spcAft>
              <a:buFont typeface="Arial" panose="020B0604020202020204" pitchFamily="34" charset="0"/>
              <a:buChar char="•"/>
            </a:pPr>
            <a:r>
              <a:rPr lang="en-US" sz="2000" dirty="0"/>
              <a:t>The Caliper Body is the main, rigid structure that integrates all the hydraulic and mechanical parts required to convert fluid pressure into friction.</a:t>
            </a:r>
          </a:p>
          <a:p>
            <a:pPr marL="285750" indent="-228600" defTabSz="914400">
              <a:lnSpc>
                <a:spcPct val="90000"/>
              </a:lnSpc>
              <a:spcAft>
                <a:spcPts val="600"/>
              </a:spcAft>
              <a:buFont typeface="Arial" panose="020B0604020202020204" pitchFamily="34" charset="0"/>
              <a:buChar char="•"/>
            </a:pPr>
            <a:endParaRPr lang="en-US" sz="2000" dirty="0"/>
          </a:p>
        </p:txBody>
      </p:sp>
      <p:pic>
        <p:nvPicPr>
          <p:cNvPr id="12" name="Picture 11" descr="A rusty metal object on a table&#10;&#10;AI-generated content may be incorrect.">
            <a:extLst>
              <a:ext uri="{FF2B5EF4-FFF2-40B4-BE49-F238E27FC236}">
                <a16:creationId xmlns:a16="http://schemas.microsoft.com/office/drawing/2014/main" id="{247AA031-3C20-69B5-6AC4-4D4425E6D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003001" y="3841147"/>
            <a:ext cx="3447832" cy="2585874"/>
          </a:xfrm>
          <a:prstGeom prst="rect">
            <a:avLst/>
          </a:prstGeom>
        </p:spPr>
      </p:pic>
    </p:spTree>
    <p:extLst>
      <p:ext uri="{BB962C8B-B14F-4D97-AF65-F5344CB8AC3E}">
        <p14:creationId xmlns:p14="http://schemas.microsoft.com/office/powerpoint/2010/main" val="143001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EDC1-EDF8-8C71-2019-4B2356A417B2}"/>
              </a:ext>
            </a:extLst>
          </p:cNvPr>
          <p:cNvSpPr>
            <a:spLocks noGrp="1"/>
          </p:cNvSpPr>
          <p:nvPr>
            <p:ph type="title"/>
          </p:nvPr>
        </p:nvSpPr>
        <p:spPr>
          <a:xfrm>
            <a:off x="5563437" y="-916587"/>
            <a:ext cx="5211301" cy="1616203"/>
          </a:xfrm>
        </p:spPr>
        <p:txBody>
          <a:bodyPr anchor="b">
            <a:normAutofit/>
          </a:bodyPr>
          <a:lstStyle/>
          <a:p>
            <a:r>
              <a:rPr lang="en-US" sz="3200" dirty="0"/>
              <a:t>Brake Line</a:t>
            </a:r>
          </a:p>
        </p:txBody>
      </p:sp>
      <p:pic>
        <p:nvPicPr>
          <p:cNvPr id="7" name="Picture 6" descr="A black plastic pipe on a white background&#10;&#10;AI-generated content may be incorrect.">
            <a:extLst>
              <a:ext uri="{FF2B5EF4-FFF2-40B4-BE49-F238E27FC236}">
                <a16:creationId xmlns:a16="http://schemas.microsoft.com/office/drawing/2014/main" id="{72026B78-4694-6172-CC22-1E9CF20856E7}"/>
              </a:ext>
            </a:extLst>
          </p:cNvPr>
          <p:cNvPicPr>
            <a:picLocks noChangeAspect="1"/>
          </p:cNvPicPr>
          <p:nvPr/>
        </p:nvPicPr>
        <p:blipFill>
          <a:blip r:embed="rId2">
            <a:extLst>
              <a:ext uri="{28A0092B-C50C-407E-A947-70E740481C1C}">
                <a14:useLocalDpi xmlns:a14="http://schemas.microsoft.com/office/drawing/2010/main" val="0"/>
              </a:ext>
            </a:extLst>
          </a:blip>
          <a:srcRect l="6212" r="9656" b="-2"/>
          <a:stretch>
            <a:fillRect/>
          </a:stretch>
        </p:blipFill>
        <p:spPr>
          <a:xfrm>
            <a:off x="20" y="-18829"/>
            <a:ext cx="5433960" cy="3455514"/>
          </a:xfrm>
          <a:prstGeom prst="rect">
            <a:avLst/>
          </a:prstGeom>
        </p:spPr>
      </p:pic>
      <p:pic>
        <p:nvPicPr>
          <p:cNvPr id="5" name="Content Placeholder 4" descr="A blueprint of a building&#10;&#10;AI-generated content may be incorrect.">
            <a:extLst>
              <a:ext uri="{FF2B5EF4-FFF2-40B4-BE49-F238E27FC236}">
                <a16:creationId xmlns:a16="http://schemas.microsoft.com/office/drawing/2014/main" id="{AE6A7CCD-8832-790A-725B-A5E404365C80}"/>
              </a:ext>
            </a:extLst>
          </p:cNvPr>
          <p:cNvPicPr>
            <a:picLocks noChangeAspect="1"/>
          </p:cNvPicPr>
          <p:nvPr/>
        </p:nvPicPr>
        <p:blipFill>
          <a:blip r:embed="rId3">
            <a:extLst>
              <a:ext uri="{28A0092B-C50C-407E-A947-70E740481C1C}">
                <a14:useLocalDpi xmlns:a14="http://schemas.microsoft.com/office/drawing/2010/main" val="0"/>
              </a:ext>
            </a:extLst>
          </a:blip>
          <a:srcRect l="8732" r="8129" b="-3"/>
          <a:stretch>
            <a:fillRect/>
          </a:stretch>
        </p:blipFill>
        <p:spPr>
          <a:xfrm>
            <a:off x="20" y="3421856"/>
            <a:ext cx="5433962" cy="3447832"/>
          </a:xfrm>
          <a:prstGeom prst="rect">
            <a:avLst/>
          </a:prstGeom>
        </p:spPr>
      </p:pic>
      <p:grpSp>
        <p:nvGrpSpPr>
          <p:cNvPr id="14" name="Group 13">
            <a:extLst>
              <a:ext uri="{FF2B5EF4-FFF2-40B4-BE49-F238E27FC236}">
                <a16:creationId xmlns:a16="http://schemas.microsoft.com/office/drawing/2014/main" id="{923615DC-F5A3-677C-DB79-DA387F11FC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5" name="Rectangle 14">
              <a:extLst>
                <a:ext uri="{FF2B5EF4-FFF2-40B4-BE49-F238E27FC236}">
                  <a16:creationId xmlns:a16="http://schemas.microsoft.com/office/drawing/2014/main" id="{BCB2E658-9767-8805-2BCB-63F4F3AEC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A709A9-EE8C-7D2E-43D2-E8A342BA0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10">
            <a:extLst>
              <a:ext uri="{FF2B5EF4-FFF2-40B4-BE49-F238E27FC236}">
                <a16:creationId xmlns:a16="http://schemas.microsoft.com/office/drawing/2014/main" id="{0329EEB2-345A-9F79-44CB-E6DFBAFF0311}"/>
              </a:ext>
            </a:extLst>
          </p:cNvPr>
          <p:cNvSpPr>
            <a:spLocks noGrp="1"/>
          </p:cNvSpPr>
          <p:nvPr>
            <p:ph idx="1"/>
          </p:nvPr>
        </p:nvSpPr>
        <p:spPr>
          <a:xfrm>
            <a:off x="5356697" y="556908"/>
            <a:ext cx="5211301" cy="3447832"/>
          </a:xfrm>
        </p:spPr>
        <p:txBody>
          <a:bodyPr anchor="t">
            <a:normAutofit/>
          </a:bodyPr>
          <a:lstStyle/>
          <a:p>
            <a:pPr marL="0" indent="0">
              <a:buNone/>
            </a:pPr>
            <a:r>
              <a:rPr lang="en-US" sz="2000" dirty="0"/>
              <a:t>   -run along the car's frame/undercarriage from the master cylinder to the wheel area.</a:t>
            </a:r>
          </a:p>
        </p:txBody>
      </p:sp>
      <p:pic>
        <p:nvPicPr>
          <p:cNvPr id="9" name="Picture 8" descr="A close up of a car part&#10;&#10;AI-generated content may be incorrect.">
            <a:extLst>
              <a:ext uri="{FF2B5EF4-FFF2-40B4-BE49-F238E27FC236}">
                <a16:creationId xmlns:a16="http://schemas.microsoft.com/office/drawing/2014/main" id="{6FA7F28D-D8FA-E8EA-BFAB-5F39F15E0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569656" y="2690200"/>
            <a:ext cx="4136714" cy="3102536"/>
          </a:xfrm>
          <a:prstGeom prst="rect">
            <a:avLst/>
          </a:prstGeom>
        </p:spPr>
      </p:pic>
    </p:spTree>
    <p:extLst>
      <p:ext uri="{BB962C8B-B14F-4D97-AF65-F5344CB8AC3E}">
        <p14:creationId xmlns:p14="http://schemas.microsoft.com/office/powerpoint/2010/main" val="3445225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C807-4B56-107C-637D-F34CE0105FE7}"/>
              </a:ext>
            </a:extLst>
          </p:cNvPr>
          <p:cNvSpPr>
            <a:spLocks noGrp="1"/>
          </p:cNvSpPr>
          <p:nvPr>
            <p:ph type="title"/>
          </p:nvPr>
        </p:nvSpPr>
        <p:spPr>
          <a:xfrm>
            <a:off x="3848518" y="-408598"/>
            <a:ext cx="10515600" cy="1325563"/>
          </a:xfrm>
        </p:spPr>
        <p:txBody>
          <a:bodyPr/>
          <a:lstStyle/>
          <a:p>
            <a:r>
              <a:rPr lang="en-US" dirty="0"/>
              <a:t>Brackets part 1 and 2</a:t>
            </a:r>
          </a:p>
        </p:txBody>
      </p:sp>
      <p:pic>
        <p:nvPicPr>
          <p:cNvPr id="5" name="Content Placeholder 4" descr="A blueprint of a mechanical scheme&#10;&#10;AI-generated content may be incorrect.">
            <a:extLst>
              <a:ext uri="{FF2B5EF4-FFF2-40B4-BE49-F238E27FC236}">
                <a16:creationId xmlns:a16="http://schemas.microsoft.com/office/drawing/2014/main" id="{931AEF6D-C186-8DC1-8BB0-C797282D42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92853"/>
            <a:ext cx="5647174" cy="2975653"/>
          </a:xfrm>
        </p:spPr>
      </p:pic>
      <p:pic>
        <p:nvPicPr>
          <p:cNvPr id="7" name="Picture 6" descr="A close-up of a stand&#10;&#10;AI-generated content may be incorrect.">
            <a:extLst>
              <a:ext uri="{FF2B5EF4-FFF2-40B4-BE49-F238E27FC236}">
                <a16:creationId xmlns:a16="http://schemas.microsoft.com/office/drawing/2014/main" id="{F7977F52-BB43-53EC-1416-2C497D298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5630"/>
            <a:ext cx="5647174" cy="3022094"/>
          </a:xfrm>
          <a:prstGeom prst="rect">
            <a:avLst/>
          </a:prstGeom>
        </p:spPr>
      </p:pic>
      <p:pic>
        <p:nvPicPr>
          <p:cNvPr id="13" name="Picture 12" descr="A blueprint of a building&#10;&#10;AI-generated content may be incorrect.">
            <a:extLst>
              <a:ext uri="{FF2B5EF4-FFF2-40B4-BE49-F238E27FC236}">
                <a16:creationId xmlns:a16="http://schemas.microsoft.com/office/drawing/2014/main" id="{0517CA41-82E6-94CE-8D0B-5F7C277317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691" y="592853"/>
            <a:ext cx="5735309" cy="3022094"/>
          </a:xfrm>
          <a:prstGeom prst="rect">
            <a:avLst/>
          </a:prstGeom>
        </p:spPr>
      </p:pic>
      <p:pic>
        <p:nvPicPr>
          <p:cNvPr id="17" name="Picture 16" descr="A close-up of a rectangular object&#10;&#10;AI-generated content may be incorrect.">
            <a:extLst>
              <a:ext uri="{FF2B5EF4-FFF2-40B4-BE49-F238E27FC236}">
                <a16:creationId xmlns:a16="http://schemas.microsoft.com/office/drawing/2014/main" id="{B3691545-0E79-CEF6-C450-8070974906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6690" y="3715631"/>
            <a:ext cx="5647174" cy="3022093"/>
          </a:xfrm>
          <a:prstGeom prst="rect">
            <a:avLst/>
          </a:prstGeom>
        </p:spPr>
      </p:pic>
    </p:spTree>
    <p:extLst>
      <p:ext uri="{BB962C8B-B14F-4D97-AF65-F5344CB8AC3E}">
        <p14:creationId xmlns:p14="http://schemas.microsoft.com/office/powerpoint/2010/main" val="310939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Rectangle 3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9AECBA-31A4-0558-4A4A-2FF6912DAD83}"/>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Bracket Holder part 3</a:t>
            </a:r>
          </a:p>
        </p:txBody>
      </p:sp>
      <p:pic>
        <p:nvPicPr>
          <p:cNvPr id="21" name="Content Placeholder 20" descr="A blueprint of a mechanical design&#10;&#10;AI-generated content may be incorrect.">
            <a:extLst>
              <a:ext uri="{FF2B5EF4-FFF2-40B4-BE49-F238E27FC236}">
                <a16:creationId xmlns:a16="http://schemas.microsoft.com/office/drawing/2014/main" id="{9695D9D9-F356-EA2B-B73D-EADF96C821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1521" y="-1"/>
            <a:ext cx="6500478" cy="3429001"/>
          </a:xfrm>
          <a:prstGeom prst="rect">
            <a:avLst/>
          </a:prstGeom>
        </p:spPr>
      </p:pic>
      <p:pic>
        <p:nvPicPr>
          <p:cNvPr id="17" name="Picture 16" descr="A grey piece of plastic&#10;&#10;AI-generated content may be incorrect.">
            <a:extLst>
              <a:ext uri="{FF2B5EF4-FFF2-40B4-BE49-F238E27FC236}">
                <a16:creationId xmlns:a16="http://schemas.microsoft.com/office/drawing/2014/main" id="{CCFA0D59-1DF7-3023-257E-56C49208D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518" y="3380241"/>
            <a:ext cx="6500484" cy="3477759"/>
          </a:xfrm>
          <a:prstGeom prst="rect">
            <a:avLst/>
          </a:prstGeom>
        </p:spPr>
      </p:pic>
      <p:sp>
        <p:nvSpPr>
          <p:cNvPr id="22" name="TextBox 21">
            <a:extLst>
              <a:ext uri="{FF2B5EF4-FFF2-40B4-BE49-F238E27FC236}">
                <a16:creationId xmlns:a16="http://schemas.microsoft.com/office/drawing/2014/main" id="{E8FBD416-ED88-C3FF-4905-D431366CA045}"/>
              </a:ext>
            </a:extLst>
          </p:cNvPr>
          <p:cNvSpPr txBox="1"/>
          <p:nvPr/>
        </p:nvSpPr>
        <p:spPr>
          <a:xfrm>
            <a:off x="115662" y="1714499"/>
            <a:ext cx="5156729" cy="2031325"/>
          </a:xfrm>
          <a:prstGeom prst="rect">
            <a:avLst/>
          </a:prstGeom>
          <a:noFill/>
        </p:spPr>
        <p:txBody>
          <a:bodyPr wrap="square" rtlCol="0">
            <a:spAutoFit/>
          </a:bodyPr>
          <a:lstStyle/>
          <a:p>
            <a:pPr marL="285750" indent="-285750">
              <a:buFontTx/>
              <a:buChar char="-"/>
            </a:pPr>
            <a:r>
              <a:rPr lang="en-US" dirty="0"/>
              <a:t>designed to handle and transfer the massive braking torque and force</a:t>
            </a:r>
          </a:p>
          <a:p>
            <a:pPr marL="285750" indent="-285750">
              <a:buFontTx/>
              <a:buChar char="-"/>
            </a:pPr>
            <a:r>
              <a:rPr lang="en-US" dirty="0"/>
              <a:t>connection between the entire brake caliper assembly and the vehicle's suspension component</a:t>
            </a:r>
          </a:p>
          <a:p>
            <a:pPr marL="285750" indent="-285750">
              <a:buFontTx/>
              <a:buChar char="-"/>
            </a:pPr>
            <a:r>
              <a:rPr lang="en-US" dirty="0"/>
              <a:t>Housing for Slide Pins</a:t>
            </a:r>
          </a:p>
          <a:p>
            <a:pPr marL="285750" indent="-285750">
              <a:buFontTx/>
              <a:buChar char="-"/>
            </a:pPr>
            <a:endParaRPr lang="en-US" dirty="0"/>
          </a:p>
        </p:txBody>
      </p:sp>
    </p:spTree>
    <p:extLst>
      <p:ext uri="{BB962C8B-B14F-4D97-AF65-F5344CB8AC3E}">
        <p14:creationId xmlns:p14="http://schemas.microsoft.com/office/powerpoint/2010/main" val="132236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58E3E-D1A7-79E7-C710-F1D39068D69C}"/>
              </a:ext>
            </a:extLst>
          </p:cNvPr>
          <p:cNvSpPr>
            <a:spLocks noGrp="1"/>
          </p:cNvSpPr>
          <p:nvPr>
            <p:ph type="title"/>
          </p:nvPr>
        </p:nvSpPr>
        <p:spPr>
          <a:xfrm>
            <a:off x="93639" y="-196737"/>
            <a:ext cx="10515600" cy="1325563"/>
          </a:xfrm>
        </p:spPr>
        <p:txBody>
          <a:bodyPr/>
          <a:lstStyle/>
          <a:p>
            <a:r>
              <a:rPr lang="en-US" dirty="0"/>
              <a:t>Piston Bore</a:t>
            </a:r>
          </a:p>
        </p:txBody>
      </p:sp>
      <p:pic>
        <p:nvPicPr>
          <p:cNvPr id="5" name="Content Placeholder 4" descr="A grey metal piece of equipment&#10;&#10;AI-generated content may be incorrect.">
            <a:extLst>
              <a:ext uri="{FF2B5EF4-FFF2-40B4-BE49-F238E27FC236}">
                <a16:creationId xmlns:a16="http://schemas.microsoft.com/office/drawing/2014/main" id="{ACF76AF1-A62F-2A1F-2263-5A29BA5CEC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9793" y="0"/>
            <a:ext cx="6412208" cy="3431502"/>
          </a:xfrm>
        </p:spPr>
      </p:pic>
      <p:pic>
        <p:nvPicPr>
          <p:cNvPr id="9" name="Picture 8" descr="A blueprint of a construction project&#10;&#10;AI-generated content may be incorrect.">
            <a:extLst>
              <a:ext uri="{FF2B5EF4-FFF2-40B4-BE49-F238E27FC236}">
                <a16:creationId xmlns:a16="http://schemas.microsoft.com/office/drawing/2014/main" id="{09180016-F427-BE0C-13C9-4D2B39EA0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792" y="3374661"/>
            <a:ext cx="6610658" cy="3483340"/>
          </a:xfrm>
          <a:prstGeom prst="rect">
            <a:avLst/>
          </a:prstGeom>
        </p:spPr>
      </p:pic>
      <p:pic>
        <p:nvPicPr>
          <p:cNvPr id="11" name="Picture 10" descr="A rusty metal object on a black surface&#10;&#10;AI-generated content may be incorrect.">
            <a:extLst>
              <a:ext uri="{FF2B5EF4-FFF2-40B4-BE49-F238E27FC236}">
                <a16:creationId xmlns:a16="http://schemas.microsoft.com/office/drawing/2014/main" id="{84921104-8468-0FB3-39E7-B269529BF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22571" y="2500008"/>
            <a:ext cx="4980562" cy="3735421"/>
          </a:xfrm>
          <a:prstGeom prst="rect">
            <a:avLst/>
          </a:prstGeom>
        </p:spPr>
      </p:pic>
    </p:spTree>
    <p:extLst>
      <p:ext uri="{BB962C8B-B14F-4D97-AF65-F5344CB8AC3E}">
        <p14:creationId xmlns:p14="http://schemas.microsoft.com/office/powerpoint/2010/main" val="1480963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47FE4-DBCD-26B5-CE89-84EF18E48CFA}"/>
              </a:ext>
            </a:extLst>
          </p:cNvPr>
          <p:cNvSpPr>
            <a:spLocks noGrp="1"/>
          </p:cNvSpPr>
          <p:nvPr>
            <p:ph type="title"/>
          </p:nvPr>
        </p:nvSpPr>
        <p:spPr/>
        <p:txBody>
          <a:bodyPr/>
          <a:lstStyle/>
          <a:p>
            <a:r>
              <a:rPr lang="en-US" dirty="0"/>
              <a:t>Piston Bore Need</a:t>
            </a:r>
          </a:p>
        </p:txBody>
      </p:sp>
      <p:sp>
        <p:nvSpPr>
          <p:cNvPr id="3" name="Content Placeholder 2">
            <a:extLst>
              <a:ext uri="{FF2B5EF4-FFF2-40B4-BE49-F238E27FC236}">
                <a16:creationId xmlns:a16="http://schemas.microsoft.com/office/drawing/2014/main" id="{C306DA47-4417-A014-01A8-87ADC488BEBF}"/>
              </a:ext>
            </a:extLst>
          </p:cNvPr>
          <p:cNvSpPr>
            <a:spLocks noGrp="1"/>
          </p:cNvSpPr>
          <p:nvPr>
            <p:ph idx="1"/>
          </p:nvPr>
        </p:nvSpPr>
        <p:spPr/>
        <p:txBody>
          <a:bodyPr/>
          <a:lstStyle/>
          <a:p>
            <a:r>
              <a:rPr lang="en-US" dirty="0"/>
              <a:t>Guides the Caliper Piston to slide in and out of. When you press the brake pedal, hydraulic fluid enters the back of this bore, and the resulting pressure pushes the piston out.</a:t>
            </a:r>
          </a:p>
          <a:p>
            <a:endParaRPr lang="en-US" dirty="0"/>
          </a:p>
          <a:p>
            <a:r>
              <a:rPr lang="en-US" dirty="0"/>
              <a:t>converts fluid pressure into the mechanical force needed to apply the brake.</a:t>
            </a:r>
          </a:p>
        </p:txBody>
      </p:sp>
    </p:spTree>
    <p:extLst>
      <p:ext uri="{BB962C8B-B14F-4D97-AF65-F5344CB8AC3E}">
        <p14:creationId xmlns:p14="http://schemas.microsoft.com/office/powerpoint/2010/main" val="33969443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7F3441626BEC4998BFEAEA2A7C76CB" ma:contentTypeVersion="10" ma:contentTypeDescription="Create a new document." ma:contentTypeScope="" ma:versionID="fee420b6e626a4c27ad28f117890ac53">
  <xsd:schema xmlns:xsd="http://www.w3.org/2001/XMLSchema" xmlns:xs="http://www.w3.org/2001/XMLSchema" xmlns:p="http://schemas.microsoft.com/office/2006/metadata/properties" xmlns:ns3="578eb42c-95ca-4f69-afb8-da3448bfe885" targetNamespace="http://schemas.microsoft.com/office/2006/metadata/properties" ma:root="true" ma:fieldsID="dc19deaaafa086473f9fc57a718e85ae" ns3:_="">
    <xsd:import namespace="578eb42c-95ca-4f69-afb8-da3448bfe885"/>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eb42c-95ca-4f69-afb8-da3448bfe885"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78eb42c-95ca-4f69-afb8-da3448bfe885" xsi:nil="true"/>
  </documentManagement>
</p:properties>
</file>

<file path=customXml/itemProps1.xml><?xml version="1.0" encoding="utf-8"?>
<ds:datastoreItem xmlns:ds="http://schemas.openxmlformats.org/officeDocument/2006/customXml" ds:itemID="{FF7A4C12-CAE4-4400-8F77-4B62BC20B5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8eb42c-95ca-4f69-afb8-da3448bfe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DFF3A9-DAD3-4E54-903E-8AF1DFEF1E3F}">
  <ds:schemaRefs>
    <ds:schemaRef ds:uri="http://schemas.microsoft.com/sharepoint/v3/contenttype/forms"/>
  </ds:schemaRefs>
</ds:datastoreItem>
</file>

<file path=customXml/itemProps3.xml><?xml version="1.0" encoding="utf-8"?>
<ds:datastoreItem xmlns:ds="http://schemas.openxmlformats.org/officeDocument/2006/customXml" ds:itemID="{182B54E9-CB39-4A58-83FD-3BACEACDCB9C}">
  <ds:schemaRefs>
    <ds:schemaRef ds:uri="http://schemas.microsoft.com/office/infopath/2007/PartnerControls"/>
    <ds:schemaRef ds:uri="http://purl.org/dc/dcmitype/"/>
    <ds:schemaRef ds:uri="http://www.w3.org/XML/1998/namespac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578eb42c-95ca-4f69-afb8-da3448bfe885"/>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6522</TotalTime>
  <Words>319</Words>
  <Application>Microsoft Office PowerPoint</Application>
  <PresentationFormat>Widescreen</PresentationFormat>
  <Paragraphs>33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Single Piston Brake Caliper SolidWorks design </vt:lpstr>
      <vt:lpstr>Reference                                                   SolidWorks Product </vt:lpstr>
      <vt:lpstr>Bill of Materials </vt:lpstr>
      <vt:lpstr>Caliper Body</vt:lpstr>
      <vt:lpstr>Brake Line</vt:lpstr>
      <vt:lpstr>Brackets part 1 and 2</vt:lpstr>
      <vt:lpstr>Bracket Holder part 3</vt:lpstr>
      <vt:lpstr>Piston Bore</vt:lpstr>
      <vt:lpstr>Piston Bore Need</vt:lpstr>
      <vt:lpstr>Hose Pipe </vt:lpstr>
      <vt:lpstr>Brake Pad</vt:lpstr>
      <vt:lpstr>Screws/Bolts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Morhan</dc:creator>
  <cp:lastModifiedBy>Andrew Morhan</cp:lastModifiedBy>
  <cp:revision>1</cp:revision>
  <dcterms:created xsi:type="dcterms:W3CDTF">2025-11-30T18:59:37Z</dcterms:created>
  <dcterms:modified xsi:type="dcterms:W3CDTF">2025-12-05T07:42:16Z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0x010100377F3441626BEC4998BFEAEA2A7C76CB</vt:lpwstr>
  </property>
</Properties>
</file>