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59"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484A4-3C60-219B-2230-5AC51F3157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EC4F96-4E7E-517C-F5F5-3951118BEA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1288ACD-CEE1-1C41-4FF5-9834C62FF990}"/>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5" name="Footer Placeholder 4">
            <a:extLst>
              <a:ext uri="{FF2B5EF4-FFF2-40B4-BE49-F238E27FC236}">
                <a16:creationId xmlns:a16="http://schemas.microsoft.com/office/drawing/2014/main" id="{3DDCD671-6627-46CC-8B82-CAA91A12B4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26D8DD-D03D-ACBF-46A7-1B33E84CEEA9}"/>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3072413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3EC3D-A2DD-FAC9-83BC-73997A8E9B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52FFAA-7740-F8AB-3D2B-3757DAE9EB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9D7490-078A-6EA6-CDD2-4C2B0A336074}"/>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5" name="Footer Placeholder 4">
            <a:extLst>
              <a:ext uri="{FF2B5EF4-FFF2-40B4-BE49-F238E27FC236}">
                <a16:creationId xmlns:a16="http://schemas.microsoft.com/office/drawing/2014/main" id="{53A19598-C4D3-85CF-C1EA-14CA417D36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40D5CD-F772-1C91-5D5A-423E272D53DF}"/>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3792869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A2A9A0-E0B8-1435-E24B-FA86873C4F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4E897D-7157-9C43-A028-032D7A7B8B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B31D17-E97A-78A3-2717-0C382BE521A1}"/>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5" name="Footer Placeholder 4">
            <a:extLst>
              <a:ext uri="{FF2B5EF4-FFF2-40B4-BE49-F238E27FC236}">
                <a16:creationId xmlns:a16="http://schemas.microsoft.com/office/drawing/2014/main" id="{3E8FC5E0-A352-6BAD-9332-45ED08D7F4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2C4E9A-B77E-24FB-E96E-55710DAAD4B2}"/>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2921544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C02D8-8393-94D6-2210-F85AFBCC37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0AAAF4-35C3-2C44-83EC-4BD3F207EE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E2148F-36FA-8715-008F-AFB61ED9A9F3}"/>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5" name="Footer Placeholder 4">
            <a:extLst>
              <a:ext uri="{FF2B5EF4-FFF2-40B4-BE49-F238E27FC236}">
                <a16:creationId xmlns:a16="http://schemas.microsoft.com/office/drawing/2014/main" id="{519F81CE-C797-83B1-FF99-1E43863DC2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28C61D-9B94-7A4A-74C0-3E54642097F8}"/>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691142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387F5-9C30-113E-B769-DFA094722E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0284BC-C177-A00F-5BC9-D77078ADB9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D93D8F-C6AA-9A39-B1FF-FDF4E5C5F3AD}"/>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5" name="Footer Placeholder 4">
            <a:extLst>
              <a:ext uri="{FF2B5EF4-FFF2-40B4-BE49-F238E27FC236}">
                <a16:creationId xmlns:a16="http://schemas.microsoft.com/office/drawing/2014/main" id="{EF2F2875-CD68-D244-5DEB-33B7542551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8DD3E-0F5A-4B75-E407-758E0229ED12}"/>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2702153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629DF-DC2E-D53D-6294-35BAA6D8E5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90CE8D-205C-C845-3E6D-BB619443A1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6D5747D-E1EE-3D42-0B32-0909AAE1E6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178526-7B42-B9C7-5D28-23B8CAB6484B}"/>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6" name="Footer Placeholder 5">
            <a:extLst>
              <a:ext uri="{FF2B5EF4-FFF2-40B4-BE49-F238E27FC236}">
                <a16:creationId xmlns:a16="http://schemas.microsoft.com/office/drawing/2014/main" id="{8A86D3D7-149E-17E9-17F0-DB40DD6056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164C6A-D768-2B28-7938-B11BC031534F}"/>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3912097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07687-FE90-0496-A9BD-C9A45E4B54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C55414-2687-E16E-A278-928BC84D1B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EC46E-3DD1-1874-B0B9-3B4C3466CB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2FC86A-2C93-B1F1-C9C7-31BBFA0F71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8F74A0-2032-1B8F-33AE-F4789C02F6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1084CB2-652E-F31A-1FE7-7F595E2A7BB5}"/>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8" name="Footer Placeholder 7">
            <a:extLst>
              <a:ext uri="{FF2B5EF4-FFF2-40B4-BE49-F238E27FC236}">
                <a16:creationId xmlns:a16="http://schemas.microsoft.com/office/drawing/2014/main" id="{A741CAA6-A08E-8BD5-734D-A1C5C6D688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D253E7-073D-2E92-A879-FBEB73AD761C}"/>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2113567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2675F-B6C9-10DA-5302-724E305B10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BF682A-0DB0-CD30-5BAC-C0E2E55D91B1}"/>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4" name="Footer Placeholder 3">
            <a:extLst>
              <a:ext uri="{FF2B5EF4-FFF2-40B4-BE49-F238E27FC236}">
                <a16:creationId xmlns:a16="http://schemas.microsoft.com/office/drawing/2014/main" id="{66D57854-8DF1-8CDE-F164-81F1E0B5A7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CEEF43-7A70-C834-59E8-449BD66B2192}"/>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2506524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184BD2-3774-7B39-FA4D-7D916591B3DD}"/>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3" name="Footer Placeholder 2">
            <a:extLst>
              <a:ext uri="{FF2B5EF4-FFF2-40B4-BE49-F238E27FC236}">
                <a16:creationId xmlns:a16="http://schemas.microsoft.com/office/drawing/2014/main" id="{FB631DB7-1CE1-675A-6108-88ADEDC2E8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5E298C-260A-CDFA-55A8-7216367B6C9A}"/>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22729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ED13A-BF91-5E9C-D1ED-CD2ADD45DE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A7569BF-F582-BCBA-3633-00DD0A059E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70A3B0-7C5B-1942-E250-3247F25038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606CC5-B49F-D3DE-6DAB-68E922DD5968}"/>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6" name="Footer Placeholder 5">
            <a:extLst>
              <a:ext uri="{FF2B5EF4-FFF2-40B4-BE49-F238E27FC236}">
                <a16:creationId xmlns:a16="http://schemas.microsoft.com/office/drawing/2014/main" id="{FF124213-C6F5-5A06-B1A0-B1A4C5E65F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73F29F-91B2-4A3B-0D79-91FAC0ADA365}"/>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3031478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BC2B3-FB70-1403-8FED-DB1A7D618C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15BFC6-43BF-A286-88B1-69B6537B21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231050F-881C-A4DA-5DF9-9E4E447562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CFFF74-15BC-FE22-23D8-573516616077}"/>
              </a:ext>
            </a:extLst>
          </p:cNvPr>
          <p:cNvSpPr>
            <a:spLocks noGrp="1"/>
          </p:cNvSpPr>
          <p:nvPr>
            <p:ph type="dt" sz="half" idx="10"/>
          </p:nvPr>
        </p:nvSpPr>
        <p:spPr/>
        <p:txBody>
          <a:bodyPr/>
          <a:lstStyle/>
          <a:p>
            <a:fld id="{79F7B6CA-672E-4ECE-A3D9-825CDAD6EED8}" type="datetimeFigureOut">
              <a:rPr lang="en-US" smtClean="0"/>
              <a:t>2/17/2026</a:t>
            </a:fld>
            <a:endParaRPr lang="en-US"/>
          </a:p>
        </p:txBody>
      </p:sp>
      <p:sp>
        <p:nvSpPr>
          <p:cNvPr id="6" name="Footer Placeholder 5">
            <a:extLst>
              <a:ext uri="{FF2B5EF4-FFF2-40B4-BE49-F238E27FC236}">
                <a16:creationId xmlns:a16="http://schemas.microsoft.com/office/drawing/2014/main" id="{F9EE316B-01E7-5B41-6906-D250856ECC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6D47EE-174E-B2FC-DCDA-361913D2EA3F}"/>
              </a:ext>
            </a:extLst>
          </p:cNvPr>
          <p:cNvSpPr>
            <a:spLocks noGrp="1"/>
          </p:cNvSpPr>
          <p:nvPr>
            <p:ph type="sldNum" sz="quarter" idx="12"/>
          </p:nvPr>
        </p:nvSpPr>
        <p:spPr/>
        <p:txBody>
          <a:bodyPr/>
          <a:lstStyle/>
          <a:p>
            <a:fld id="{B1F6E373-8077-443F-9DA8-DD50D417281A}" type="slidenum">
              <a:rPr lang="en-US" smtClean="0"/>
              <a:t>‹#›</a:t>
            </a:fld>
            <a:endParaRPr lang="en-US"/>
          </a:p>
        </p:txBody>
      </p:sp>
    </p:spTree>
    <p:extLst>
      <p:ext uri="{BB962C8B-B14F-4D97-AF65-F5344CB8AC3E}">
        <p14:creationId xmlns:p14="http://schemas.microsoft.com/office/powerpoint/2010/main" val="2722947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0FEA03-B10E-4B8E-4E4F-37888FE953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AD2DA8-BB57-EE14-7D93-60BA514A27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2DA77F-82E8-5237-4C19-F0DDD9FCD2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F7B6CA-672E-4ECE-A3D9-825CDAD6EED8}" type="datetimeFigureOut">
              <a:rPr lang="en-US" smtClean="0"/>
              <a:t>2/17/2026</a:t>
            </a:fld>
            <a:endParaRPr lang="en-US"/>
          </a:p>
        </p:txBody>
      </p:sp>
      <p:sp>
        <p:nvSpPr>
          <p:cNvPr id="5" name="Footer Placeholder 4">
            <a:extLst>
              <a:ext uri="{FF2B5EF4-FFF2-40B4-BE49-F238E27FC236}">
                <a16:creationId xmlns:a16="http://schemas.microsoft.com/office/drawing/2014/main" id="{7BCC1223-C19C-0C19-AF23-1FF011DD55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9F561A-BAC8-266C-2090-92F52424E8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F6E373-8077-443F-9DA8-DD50D417281A}" type="slidenum">
              <a:rPr lang="en-US" smtClean="0"/>
              <a:t>‹#›</a:t>
            </a:fld>
            <a:endParaRPr lang="en-US"/>
          </a:p>
        </p:txBody>
      </p:sp>
    </p:spTree>
    <p:extLst>
      <p:ext uri="{BB962C8B-B14F-4D97-AF65-F5344CB8AC3E}">
        <p14:creationId xmlns:p14="http://schemas.microsoft.com/office/powerpoint/2010/main" val="3100424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drnam.org/pythonfiles/traffic.csv"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drnam.org/pythonfiles/traffic.csv" TargetMode="External"/><Relationship Id="rId1" Type="http://schemas.openxmlformats.org/officeDocument/2006/relationships/slideLayout" Target="../slideLayouts/slideLayout2.xml"/><Relationship Id="rId4" Type="http://schemas.openxmlformats.org/officeDocument/2006/relationships/hyperlink" Target="https://en.wikipedia.org/wiki/NOx#Health_and_environment_effect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65661-E71D-607F-9D79-F8271E756DFC}"/>
              </a:ext>
            </a:extLst>
          </p:cNvPr>
          <p:cNvSpPr>
            <a:spLocks noGrp="1"/>
          </p:cNvSpPr>
          <p:nvPr>
            <p:ph type="ctrTitle"/>
          </p:nvPr>
        </p:nvSpPr>
        <p:spPr>
          <a:xfrm>
            <a:off x="1524000" y="1122363"/>
            <a:ext cx="9144000" cy="286987"/>
          </a:xfrm>
        </p:spPr>
        <p:txBody>
          <a:bodyPr>
            <a:normAutofit fontScale="90000"/>
          </a:bodyPr>
          <a:lstStyle/>
          <a:p>
            <a:r>
              <a:rPr lang="en-US"/>
              <a:t>Introduction Slide</a:t>
            </a:r>
          </a:p>
        </p:txBody>
      </p:sp>
      <p:sp>
        <p:nvSpPr>
          <p:cNvPr id="3" name="Subtitle 2">
            <a:extLst>
              <a:ext uri="{FF2B5EF4-FFF2-40B4-BE49-F238E27FC236}">
                <a16:creationId xmlns:a16="http://schemas.microsoft.com/office/drawing/2014/main" id="{9EBA4BB6-C919-2D99-B397-453C9B8EF885}"/>
              </a:ext>
            </a:extLst>
          </p:cNvPr>
          <p:cNvSpPr>
            <a:spLocks noGrp="1"/>
          </p:cNvSpPr>
          <p:nvPr>
            <p:ph type="subTitle" idx="1"/>
          </p:nvPr>
        </p:nvSpPr>
        <p:spPr>
          <a:xfrm>
            <a:off x="1524000" y="1912690"/>
            <a:ext cx="9144000" cy="3345110"/>
          </a:xfrm>
        </p:spPr>
        <p:txBody>
          <a:bodyPr vert="horz" lIns="91440" tIns="45720" rIns="91440" bIns="45720" rtlCol="0" anchor="t">
            <a:normAutofit/>
          </a:bodyPr>
          <a:lstStyle/>
          <a:p>
            <a:pPr marL="342900" indent="-342900">
              <a:lnSpc>
                <a:spcPct val="107000"/>
              </a:lnSpc>
              <a:spcBef>
                <a:spcPts val="0"/>
              </a:spcBef>
              <a:spcAft>
                <a:spcPts val="800"/>
              </a:spcAft>
              <a:buSzPts val="1000"/>
              <a:buFont typeface="Symbol" panose="05050102010706020507" pitchFamily="18" charset="2"/>
              <a:buChar char=""/>
            </a:pPr>
            <a:endParaRPr lang="en-US" dirty="0">
              <a:solidFill>
                <a:srgbClr val="212529"/>
              </a:solidFill>
              <a:latin typeface="Times New Roman"/>
              <a:ea typeface="Calibri"/>
              <a:cs typeface="Times New Roman"/>
            </a:endParaRPr>
          </a:p>
          <a:p>
            <a:pPr marL="342900" indent="-342900">
              <a:lnSpc>
                <a:spcPct val="107000"/>
              </a:lnSpc>
              <a:spcBef>
                <a:spcPts val="0"/>
              </a:spcBef>
              <a:spcAft>
                <a:spcPts val="800"/>
              </a:spcAft>
              <a:buSzPts val="1000"/>
              <a:buFont typeface="Symbol" panose="05050102010706020507" pitchFamily="18" charset="2"/>
              <a:buChar char=""/>
            </a:pPr>
            <a:r>
              <a:rPr lang="en-US" dirty="0">
                <a:solidFill>
                  <a:srgbClr val="212529"/>
                </a:solidFill>
                <a:latin typeface="Times New Roman"/>
                <a:ea typeface="Calibri"/>
                <a:cs typeface="Times New Roman"/>
              </a:rPr>
              <a:t>We want to predict carbon pollution through the data(NOx)</a:t>
            </a:r>
          </a:p>
          <a:p>
            <a:pPr marL="342900" indent="-342900">
              <a:lnSpc>
                <a:spcPct val="107000"/>
              </a:lnSpc>
              <a:spcBef>
                <a:spcPts val="0"/>
              </a:spcBef>
              <a:spcAft>
                <a:spcPts val="800"/>
              </a:spcAft>
              <a:buSzPts val="1000"/>
              <a:buFont typeface="Arial" panose="05050102010706020507" pitchFamily="18" charset="2"/>
              <a:buChar char="•"/>
            </a:pPr>
            <a:r>
              <a:rPr lang="en-US" dirty="0">
                <a:solidFill>
                  <a:srgbClr val="212529"/>
                </a:solidFill>
                <a:latin typeface="Times New Roman"/>
                <a:ea typeface="Calibri"/>
                <a:cs typeface="Times New Roman"/>
              </a:rPr>
              <a:t>Comes from Python files(</a:t>
            </a:r>
            <a:r>
              <a:rPr lang="en-US" sz="1200" dirty="0">
                <a:solidFill>
                  <a:srgbClr val="212529"/>
                </a:solidFill>
                <a:latin typeface="Times New Roman"/>
                <a:ea typeface="Calibri" panose="020F0502020204030204"/>
                <a:cs typeface="Times New Roman"/>
                <a:hlinkClick r:id="rId2"/>
              </a:rPr>
              <a:t>http://drnam.org/pythonfiles/traffic.csv</a:t>
            </a:r>
            <a:r>
              <a:rPr lang="en-US" dirty="0">
                <a:solidFill>
                  <a:srgbClr val="212529"/>
                </a:solidFill>
                <a:latin typeface="Times New Roman"/>
                <a:ea typeface="Calibri"/>
                <a:cs typeface="Times New Roman"/>
              </a:rPr>
              <a:t>)</a:t>
            </a:r>
          </a:p>
          <a:p>
            <a:pPr marL="342900" indent="-342900">
              <a:lnSpc>
                <a:spcPct val="107000"/>
              </a:lnSpc>
              <a:spcBef>
                <a:spcPts val="0"/>
              </a:spcBef>
              <a:spcAft>
                <a:spcPts val="800"/>
              </a:spcAft>
              <a:buSzPts val="1000"/>
              <a:buFont typeface="Arial" panose="05050102010706020507" pitchFamily="18" charset="2"/>
              <a:buChar char="•"/>
            </a:pPr>
            <a:endParaRPr lang="en-US" dirty="0">
              <a:solidFill>
                <a:srgbClr val="212529"/>
              </a:solidFill>
              <a:latin typeface="Times New Roman"/>
              <a:ea typeface="Calibri"/>
              <a:cs typeface="Times New Roman"/>
            </a:endParaRPr>
          </a:p>
          <a:p>
            <a:pPr marL="342900" indent="-342900">
              <a:lnSpc>
                <a:spcPct val="107000"/>
              </a:lnSpc>
              <a:spcBef>
                <a:spcPts val="0"/>
              </a:spcBef>
              <a:spcAft>
                <a:spcPts val="800"/>
              </a:spcAft>
              <a:buSzPts val="1000"/>
              <a:buFont typeface="Symbol" panose="05050102010706020507" pitchFamily="18" charset="2"/>
              <a:buChar char=""/>
            </a:pPr>
            <a:endParaRPr lang="en-US" dirty="0">
              <a:solidFill>
                <a:srgbClr val="212529"/>
              </a:solidFill>
              <a:latin typeface="Times New Roman"/>
              <a:ea typeface="Calibri"/>
              <a:cs typeface="Times New Roman"/>
            </a:endParaRPr>
          </a:p>
          <a:p>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1498149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9E6D7-220A-17F1-75EA-FB5FA2AD79DC}"/>
              </a:ext>
            </a:extLst>
          </p:cNvPr>
          <p:cNvSpPr>
            <a:spLocks noGrp="1"/>
          </p:cNvSpPr>
          <p:nvPr>
            <p:ph type="title"/>
          </p:nvPr>
        </p:nvSpPr>
        <p:spPr/>
        <p:txBody>
          <a:bodyPr/>
          <a:lstStyle/>
          <a:p>
            <a:r>
              <a:rPr lang="en-US"/>
              <a:t>Goal of Project and Why it is important</a:t>
            </a:r>
          </a:p>
        </p:txBody>
      </p:sp>
      <p:sp>
        <p:nvSpPr>
          <p:cNvPr id="3" name="Content Placeholder 2">
            <a:extLst>
              <a:ext uri="{FF2B5EF4-FFF2-40B4-BE49-F238E27FC236}">
                <a16:creationId xmlns:a16="http://schemas.microsoft.com/office/drawing/2014/main" id="{31A40E8B-4DAA-AF76-250A-F88A922B4872}"/>
              </a:ext>
            </a:extLst>
          </p:cNvPr>
          <p:cNvSpPr>
            <a:spLocks noGrp="1"/>
          </p:cNvSpPr>
          <p:nvPr>
            <p:ph idx="1"/>
          </p:nvPr>
        </p:nvSpPr>
        <p:spPr>
          <a:xfrm>
            <a:off x="838200" y="1825625"/>
            <a:ext cx="10515600" cy="4667250"/>
          </a:xfrm>
        </p:spPr>
        <p:txBody>
          <a:bodyPr vert="horz" lIns="91440" tIns="45720" rIns="91440" bIns="45720" rtlCol="0" anchor="t">
            <a:normAutofit/>
          </a:bodyPr>
          <a:lstStyle/>
          <a:p>
            <a:pPr marL="800100" lvl="1">
              <a:lnSpc>
                <a:spcPct val="107000"/>
              </a:lnSpc>
              <a:spcBef>
                <a:spcPts val="0"/>
              </a:spcBef>
              <a:spcAft>
                <a:spcPts val="800"/>
              </a:spcAft>
              <a:buSzPts val="1000"/>
              <a:buFont typeface="Courier New" panose="05050102010706020507" pitchFamily="18" charset="2"/>
              <a:buChar char="o"/>
            </a:pPr>
            <a:r>
              <a:rPr lang="en-US" sz="2800" dirty="0">
                <a:solidFill>
                  <a:srgbClr val="212529"/>
                </a:solidFill>
                <a:latin typeface="Times New Roman"/>
                <a:ea typeface="Calibri"/>
                <a:cs typeface="Arial"/>
              </a:rPr>
              <a:t>It's important because we don’t want to damage our </a:t>
            </a:r>
            <a:r>
              <a:rPr lang="en-US" sz="2800" dirty="0">
                <a:solidFill>
                  <a:srgbClr val="212529"/>
                </a:solidFill>
                <a:latin typeface="Times New Roman"/>
                <a:ea typeface="+mn-lt"/>
                <a:cs typeface="+mn-lt"/>
              </a:rPr>
              <a:t>environment</a:t>
            </a:r>
            <a:r>
              <a:rPr lang="en-US" sz="2800" dirty="0">
                <a:solidFill>
                  <a:srgbClr val="212529"/>
                </a:solidFill>
                <a:latin typeface="Times New Roman"/>
                <a:ea typeface="+mn-lt"/>
                <a:cs typeface="Calibri"/>
              </a:rPr>
              <a:t> or ourselves</a:t>
            </a:r>
            <a:r>
              <a:rPr lang="en-US" sz="2800" dirty="0">
                <a:solidFill>
                  <a:srgbClr val="212529"/>
                </a:solidFill>
                <a:latin typeface="Times New Roman"/>
                <a:ea typeface="+mn-lt"/>
                <a:cs typeface="Arial"/>
              </a:rPr>
              <a:t> more through excess waste like NOx. </a:t>
            </a:r>
            <a:r>
              <a:rPr lang="en-US" sz="2800" dirty="0">
                <a:latin typeface="Times New Roman"/>
                <a:ea typeface="+mn-lt"/>
                <a:cs typeface="Times New Roman"/>
              </a:rPr>
              <a:t>There is strong evidence that NOx respiratory exposure can trigger and exacerbate existing asthma symptoms and may even lead to the development of asthma over longer periods of time. It has also been associated with heart disease, diabetes, birth outcomes, and all-cause mortality.</a:t>
            </a:r>
            <a:endParaRPr lang="en-US" sz="2800" dirty="0">
              <a:solidFill>
                <a:srgbClr val="202122"/>
              </a:solidFill>
              <a:latin typeface="Calibri"/>
              <a:ea typeface="Calibri" panose="020F0502020204030204"/>
              <a:cs typeface="Calibri"/>
            </a:endParaRPr>
          </a:p>
        </p:txBody>
      </p:sp>
    </p:spTree>
    <p:extLst>
      <p:ext uri="{BB962C8B-B14F-4D97-AF65-F5344CB8AC3E}">
        <p14:creationId xmlns:p14="http://schemas.microsoft.com/office/powerpoint/2010/main" val="3812804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CC856-F922-B0D7-A367-82E6DD7D5316}"/>
              </a:ext>
            </a:extLst>
          </p:cNvPr>
          <p:cNvSpPr>
            <a:spLocks noGrp="1"/>
          </p:cNvSpPr>
          <p:nvPr>
            <p:ph type="title"/>
          </p:nvPr>
        </p:nvSpPr>
        <p:spPr>
          <a:xfrm>
            <a:off x="0" y="-325539"/>
            <a:ext cx="10515600" cy="1325563"/>
          </a:xfrm>
        </p:spPr>
        <p:txBody>
          <a:bodyPr/>
          <a:lstStyle/>
          <a:p>
            <a:r>
              <a:rPr lang="en-US" u="sng" dirty="0"/>
              <a:t>Methods</a:t>
            </a:r>
          </a:p>
        </p:txBody>
      </p:sp>
      <p:sp>
        <p:nvSpPr>
          <p:cNvPr id="3" name="Content Placeholder 2">
            <a:extLst>
              <a:ext uri="{FF2B5EF4-FFF2-40B4-BE49-F238E27FC236}">
                <a16:creationId xmlns:a16="http://schemas.microsoft.com/office/drawing/2014/main" id="{B46D5382-6AD4-C1F3-43C5-9459B0663347}"/>
              </a:ext>
            </a:extLst>
          </p:cNvPr>
          <p:cNvSpPr>
            <a:spLocks noGrp="1"/>
          </p:cNvSpPr>
          <p:nvPr>
            <p:ph idx="1"/>
          </p:nvPr>
        </p:nvSpPr>
        <p:spPr>
          <a:xfrm>
            <a:off x="-447474" y="651752"/>
            <a:ext cx="3754877" cy="5846325"/>
          </a:xfrm>
        </p:spPr>
        <p:txBody>
          <a:bodyPr vert="horz" lIns="91440" tIns="45720" rIns="91440" bIns="45720" rtlCol="0" anchor="t">
            <a:normAutofit lnSpcReduction="10000"/>
          </a:bodyPr>
          <a:lstStyle/>
          <a:p>
            <a:pPr marL="457200" indent="0">
              <a:spcBef>
                <a:spcPts val="500"/>
              </a:spcBef>
              <a:buSzPts val="1000"/>
              <a:buNone/>
              <a:tabLst>
                <a:tab pos="457200" algn="l"/>
              </a:tabLst>
            </a:pPr>
            <a:r>
              <a:rPr lang="en-US" sz="1800" dirty="0">
                <a:solidFill>
                  <a:srgbClr val="212529"/>
                </a:solidFill>
                <a:latin typeface="Times New Roman"/>
                <a:ea typeface="Calibri"/>
                <a:cs typeface="Times New Roman"/>
              </a:rPr>
              <a:t>Step 1: Get the data</a:t>
            </a:r>
          </a:p>
          <a:p>
            <a:pPr marL="457200" lvl="1" indent="0">
              <a:buSzPts val="1000"/>
              <a:buNone/>
              <a:tabLst>
                <a:tab pos="457200" algn="l"/>
              </a:tabLst>
            </a:pPr>
            <a:r>
              <a:rPr lang="en-US" sz="1800" dirty="0">
                <a:solidFill>
                  <a:srgbClr val="212529"/>
                </a:solidFill>
                <a:latin typeface="Times New Roman"/>
                <a:ea typeface="Calibri"/>
                <a:cs typeface="Times New Roman"/>
              </a:rPr>
              <a:t>Step 2: Clean the data</a:t>
            </a:r>
            <a:endParaRPr lang="en-US" sz="1800" dirty="0">
              <a:ea typeface="Calibri" panose="020F0502020204030204"/>
              <a:cs typeface="Calibri" panose="020F0502020204030204"/>
            </a:endParaRPr>
          </a:p>
          <a:p>
            <a:pPr marL="457200" lvl="1" indent="0">
              <a:buSzPts val="1000"/>
              <a:buNone/>
              <a:tabLst>
                <a:tab pos="457200" algn="l"/>
              </a:tabLst>
            </a:pPr>
            <a:r>
              <a:rPr lang="en-US" sz="1800" dirty="0">
                <a:solidFill>
                  <a:srgbClr val="212529"/>
                </a:solidFill>
                <a:latin typeface="Times New Roman"/>
                <a:ea typeface="Calibri"/>
                <a:cs typeface="Times New Roman"/>
              </a:rPr>
              <a:t>Step 3: Split the data into the train and test</a:t>
            </a:r>
            <a:endParaRPr lang="en-US" sz="1800" dirty="0">
              <a:ea typeface="Calibri" panose="020F0502020204030204"/>
              <a:cs typeface="Calibri" panose="020F0502020204030204"/>
            </a:endParaRPr>
          </a:p>
          <a:p>
            <a:pPr marL="457200" lvl="1" indent="0">
              <a:buSzPts val="1000"/>
              <a:buNone/>
              <a:tabLst>
                <a:tab pos="457200" algn="l"/>
              </a:tabLst>
            </a:pPr>
            <a:r>
              <a:rPr lang="en-US" sz="1800" dirty="0">
                <a:solidFill>
                  <a:srgbClr val="212529"/>
                </a:solidFill>
                <a:latin typeface="Times New Roman"/>
                <a:ea typeface="Calibri"/>
                <a:cs typeface="Times New Roman"/>
              </a:rPr>
              <a:t>Step 4: Inspect the data</a:t>
            </a:r>
            <a:endParaRPr lang="en-US" sz="1800" dirty="0">
              <a:ea typeface="Calibri" panose="020F0502020204030204"/>
              <a:cs typeface="Calibri" panose="020F0502020204030204"/>
            </a:endParaRPr>
          </a:p>
          <a:p>
            <a:pPr marL="457200" lvl="1" indent="0">
              <a:buSzPts val="1000"/>
              <a:buNone/>
              <a:tabLst>
                <a:tab pos="457200" algn="l"/>
              </a:tabLst>
            </a:pPr>
            <a:r>
              <a:rPr lang="en-US" sz="1800" dirty="0">
                <a:solidFill>
                  <a:srgbClr val="212529"/>
                </a:solidFill>
                <a:latin typeface="Times New Roman"/>
                <a:ea typeface="Calibri"/>
                <a:cs typeface="Times New Roman"/>
              </a:rPr>
              <a:t>Step 5: Split features from labels</a:t>
            </a:r>
            <a:endParaRPr lang="en-US" sz="1800" dirty="0">
              <a:ea typeface="Calibri" panose="020F0502020204030204"/>
              <a:cs typeface="Calibri" panose="020F0502020204030204"/>
            </a:endParaRPr>
          </a:p>
          <a:p>
            <a:pPr marL="457200" lvl="1" indent="0">
              <a:buSzPts val="1000"/>
              <a:buNone/>
              <a:tabLst>
                <a:tab pos="457200" algn="l"/>
              </a:tabLst>
            </a:pPr>
            <a:r>
              <a:rPr lang="en-US" sz="1800" dirty="0">
                <a:solidFill>
                  <a:srgbClr val="212529"/>
                </a:solidFill>
                <a:latin typeface="Times New Roman"/>
                <a:ea typeface="Calibri"/>
                <a:cs typeface="Times New Roman"/>
              </a:rPr>
              <a:t>Step 6: Create a normalization layer</a:t>
            </a:r>
            <a:endParaRPr lang="en-US" sz="1800" dirty="0">
              <a:ea typeface="Calibri" panose="020F0502020204030204"/>
              <a:cs typeface="Calibri" panose="020F0502020204030204"/>
            </a:endParaRPr>
          </a:p>
          <a:p>
            <a:pPr marL="457200" lvl="1" indent="0">
              <a:buSzPts val="1000"/>
              <a:buNone/>
              <a:tabLst>
                <a:tab pos="457200" algn="l"/>
              </a:tabLst>
            </a:pPr>
            <a:r>
              <a:rPr lang="en-US" sz="1800" dirty="0">
                <a:solidFill>
                  <a:srgbClr val="212529"/>
                </a:solidFill>
                <a:latin typeface="Times New Roman"/>
                <a:ea typeface="Calibri"/>
                <a:cs typeface="Times New Roman"/>
              </a:rPr>
              <a:t>Step 7: Linear regression</a:t>
            </a:r>
            <a:endParaRPr lang="en-US" sz="1800" dirty="0">
              <a:ea typeface="Calibri" panose="020F0502020204030204"/>
              <a:cs typeface="Calibri" panose="020F0502020204030204"/>
            </a:endParaRPr>
          </a:p>
          <a:p>
            <a:pPr marL="0" indent="0">
              <a:buSzPts val="1000"/>
              <a:buNone/>
              <a:tabLst>
                <a:tab pos="457200" algn="l"/>
              </a:tabLst>
            </a:pPr>
            <a:r>
              <a:rPr lang="en-US" sz="1800" dirty="0">
                <a:solidFill>
                  <a:srgbClr val="212529"/>
                </a:solidFill>
                <a:latin typeface="Times New Roman"/>
                <a:ea typeface="Calibri"/>
                <a:cs typeface="Times New Roman"/>
              </a:rPr>
              <a:t>   </a:t>
            </a:r>
            <a:r>
              <a:rPr lang="en-US" sz="1800" u="sng" dirty="0">
                <a:solidFill>
                  <a:srgbClr val="212529"/>
                </a:solidFill>
                <a:latin typeface="Times New Roman"/>
                <a:ea typeface="Calibri"/>
                <a:cs typeface="Times New Roman"/>
              </a:rPr>
              <a:t>One Variable</a:t>
            </a:r>
            <a:endParaRPr lang="en-US" sz="1800" u="sng" dirty="0">
              <a:ea typeface="Calibri" panose="020F0502020204030204"/>
              <a:cs typeface="Calibri" panose="020F0502020204030204"/>
            </a:endParaRPr>
          </a:p>
          <a:p>
            <a:pPr marL="0" indent="0">
              <a:buSzPts val="1000"/>
              <a:buNone/>
              <a:tabLst>
                <a:tab pos="457200" algn="l"/>
              </a:tabLst>
            </a:pPr>
            <a:r>
              <a:rPr lang="en-US" sz="1800" dirty="0">
                <a:solidFill>
                  <a:srgbClr val="212529"/>
                </a:solidFill>
                <a:latin typeface="Times New Roman"/>
                <a:ea typeface="Calibri"/>
                <a:cs typeface="Times New Roman"/>
              </a:rPr>
              <a:t>   </a:t>
            </a:r>
            <a:r>
              <a:rPr lang="en-US" sz="1800" u="sng" dirty="0">
                <a:solidFill>
                  <a:srgbClr val="212529"/>
                </a:solidFill>
                <a:latin typeface="Times New Roman"/>
                <a:ea typeface="Calibri"/>
                <a:cs typeface="Times New Roman"/>
              </a:rPr>
              <a:t>Multiple inputs</a:t>
            </a:r>
            <a:endParaRPr lang="en-US" sz="1800" u="sng" dirty="0">
              <a:ea typeface="Calibri" panose="020F0502020204030204"/>
              <a:cs typeface="Calibri" panose="020F0502020204030204"/>
            </a:endParaRPr>
          </a:p>
          <a:p>
            <a:pPr marL="0" indent="0">
              <a:buSzPts val="1000"/>
              <a:buNone/>
              <a:tabLst>
                <a:tab pos="457200" algn="l"/>
              </a:tabLst>
            </a:pPr>
            <a:r>
              <a:rPr lang="en-US" sz="1800" dirty="0">
                <a:solidFill>
                  <a:srgbClr val="212529"/>
                </a:solidFill>
                <a:latin typeface="Times New Roman"/>
                <a:ea typeface="Calibri"/>
                <a:cs typeface="Times New Roman"/>
              </a:rPr>
              <a:t>   Step 8: A DNN regression</a:t>
            </a:r>
            <a:endParaRPr lang="en-US" sz="1800" dirty="0">
              <a:ea typeface="Calibri" panose="020F0502020204030204"/>
              <a:cs typeface="Calibri" panose="020F0502020204030204"/>
            </a:endParaRPr>
          </a:p>
          <a:p>
            <a:pPr marL="0" indent="0">
              <a:buSzPts val="1000"/>
              <a:buNone/>
              <a:tabLst>
                <a:tab pos="457200" algn="l"/>
              </a:tabLst>
            </a:pPr>
            <a:r>
              <a:rPr lang="en-US" sz="1800" dirty="0">
                <a:solidFill>
                  <a:srgbClr val="212529"/>
                </a:solidFill>
                <a:latin typeface="Times New Roman"/>
                <a:ea typeface="Calibri"/>
                <a:cs typeface="Times New Roman"/>
              </a:rPr>
              <a:t>   </a:t>
            </a:r>
            <a:r>
              <a:rPr lang="en-US" sz="1800" u="sng" dirty="0">
                <a:solidFill>
                  <a:srgbClr val="212529"/>
                </a:solidFill>
                <a:latin typeface="Times New Roman"/>
                <a:ea typeface="Calibri"/>
                <a:cs typeface="Times New Roman"/>
              </a:rPr>
              <a:t>One variable</a:t>
            </a:r>
            <a:endParaRPr lang="en-US" sz="1800" u="sng" dirty="0">
              <a:ea typeface="Calibri" panose="020F0502020204030204"/>
              <a:cs typeface="Calibri" panose="020F0502020204030204"/>
            </a:endParaRPr>
          </a:p>
          <a:p>
            <a:pPr marL="0" indent="0">
              <a:buSzPts val="1000"/>
              <a:buNone/>
              <a:tabLst>
                <a:tab pos="457200" algn="l"/>
              </a:tabLst>
            </a:pPr>
            <a:r>
              <a:rPr lang="en-US" sz="1800" dirty="0">
                <a:solidFill>
                  <a:srgbClr val="212529"/>
                </a:solidFill>
                <a:latin typeface="Times New Roman"/>
                <a:ea typeface="Calibri"/>
                <a:cs typeface="Times New Roman"/>
              </a:rPr>
              <a:t>   </a:t>
            </a:r>
            <a:r>
              <a:rPr lang="en-US" sz="1800" u="sng" dirty="0">
                <a:solidFill>
                  <a:srgbClr val="212529"/>
                </a:solidFill>
                <a:latin typeface="Times New Roman"/>
                <a:ea typeface="Calibri"/>
                <a:cs typeface="Times New Roman"/>
              </a:rPr>
              <a:t>Full model</a:t>
            </a:r>
            <a:endParaRPr lang="en-US" sz="1800" u="sng" dirty="0">
              <a:ea typeface="Calibri" panose="020F0502020204030204"/>
              <a:cs typeface="Times New Roman"/>
            </a:endParaRPr>
          </a:p>
          <a:p>
            <a:pPr marL="0" indent="0">
              <a:buSzPts val="1000"/>
              <a:buNone/>
              <a:tabLst>
                <a:tab pos="457200" algn="l"/>
              </a:tabLst>
            </a:pPr>
            <a:r>
              <a:rPr lang="en-US" sz="1800" dirty="0">
                <a:solidFill>
                  <a:srgbClr val="212529"/>
                </a:solidFill>
                <a:latin typeface="Times New Roman"/>
                <a:ea typeface="Calibri"/>
                <a:cs typeface="Times New Roman"/>
              </a:rPr>
              <a:t>   Step 9: Make predictions</a:t>
            </a:r>
          </a:p>
          <a:p>
            <a:pPr marL="0" indent="0">
              <a:buSzPts val="1000"/>
              <a:buNone/>
              <a:tabLst>
                <a:tab pos="457200" algn="l"/>
              </a:tabLst>
            </a:pPr>
            <a:endParaRPr lang="en-US" sz="1800" dirty="0">
              <a:solidFill>
                <a:srgbClr val="212529"/>
              </a:solidFill>
              <a:latin typeface="Times New Roman"/>
              <a:ea typeface="Calibri"/>
              <a:cs typeface="Times New Roman"/>
            </a:endParaRPr>
          </a:p>
          <a:p>
            <a:pPr marL="0" indent="0">
              <a:buSzPts val="1000"/>
              <a:buNone/>
              <a:tabLst>
                <a:tab pos="457200" algn="l"/>
              </a:tabLst>
            </a:pPr>
            <a:endParaRPr lang="en-US" sz="1800" dirty="0">
              <a:ea typeface="Calibri" panose="020F0502020204030204"/>
              <a:cs typeface="Calibri" panose="020F0502020204030204"/>
            </a:endParaRPr>
          </a:p>
          <a:p>
            <a:pPr marL="0" indent="0">
              <a:lnSpc>
                <a:spcPct val="107000"/>
              </a:lnSpc>
              <a:spcBef>
                <a:spcPts val="0"/>
              </a:spcBef>
              <a:spcAft>
                <a:spcPts val="800"/>
              </a:spcAft>
              <a:buSzPts val="1000"/>
              <a:buNone/>
              <a:tabLst>
                <a:tab pos="457200" algn="l"/>
              </a:tabLst>
            </a:pPr>
            <a:r>
              <a:rPr lang="en-US" sz="1800" dirty="0">
                <a:solidFill>
                  <a:srgbClr val="212529"/>
                </a:solidFill>
                <a:latin typeface="Times New Roman"/>
                <a:ea typeface="Calibri"/>
                <a:cs typeface="Arial"/>
              </a:rPr>
              <a:t>  </a:t>
            </a:r>
            <a:endParaRPr lang="en-US" dirty="0"/>
          </a:p>
        </p:txBody>
      </p:sp>
      <p:sp>
        <p:nvSpPr>
          <p:cNvPr id="5" name="TextBox 4">
            <a:extLst>
              <a:ext uri="{FF2B5EF4-FFF2-40B4-BE49-F238E27FC236}">
                <a16:creationId xmlns:a16="http://schemas.microsoft.com/office/drawing/2014/main" id="{C98739B6-5D40-0732-E361-623D4E17E5F8}"/>
              </a:ext>
            </a:extLst>
          </p:cNvPr>
          <p:cNvSpPr txBox="1"/>
          <p:nvPr/>
        </p:nvSpPr>
        <p:spPr>
          <a:xfrm>
            <a:off x="3988340" y="651752"/>
            <a:ext cx="1349713" cy="1477328"/>
          </a:xfrm>
          <a:prstGeom prst="rect">
            <a:avLst/>
          </a:prstGeom>
          <a:noFill/>
        </p:spPr>
        <p:txBody>
          <a:bodyPr wrap="square">
            <a:spAutoFit/>
          </a:bodyPr>
          <a:lstStyle/>
          <a:p>
            <a:r>
              <a:rPr lang="en-US" dirty="0"/>
              <a:t>Seaborn</a:t>
            </a:r>
          </a:p>
          <a:p>
            <a:r>
              <a:rPr lang="en-US" b="0" dirty="0" err="1">
                <a:solidFill>
                  <a:srgbClr val="000000"/>
                </a:solidFill>
                <a:effectLst/>
                <a:latin typeface="Calibri" panose="020F0502020204030204" pitchFamily="34" charset="0"/>
                <a:cs typeface="Calibri" panose="020F0502020204030204" pitchFamily="34" charset="0"/>
              </a:rPr>
              <a:t>Tensorflow</a:t>
            </a:r>
            <a:endParaRPr lang="en-US" b="0" dirty="0">
              <a:solidFill>
                <a:srgbClr val="000000"/>
              </a:solidFill>
              <a:effectLst/>
              <a:latin typeface="Calibri" panose="020F0502020204030204" pitchFamily="34" charset="0"/>
              <a:cs typeface="Calibri" panose="020F0502020204030204" pitchFamily="34" charset="0"/>
            </a:endParaRPr>
          </a:p>
          <a:p>
            <a:r>
              <a:rPr lang="en-US" dirty="0"/>
              <a:t>Pandas</a:t>
            </a:r>
          </a:p>
          <a:p>
            <a:r>
              <a:rPr lang="en-US" dirty="0" err="1"/>
              <a:t>Numpy</a:t>
            </a:r>
            <a:endParaRPr lang="en-US" dirty="0"/>
          </a:p>
          <a:p>
            <a:r>
              <a:rPr lang="en-US" dirty="0">
                <a:solidFill>
                  <a:srgbClr val="000000"/>
                </a:solidFill>
              </a:rPr>
              <a:t>M</a:t>
            </a:r>
            <a:r>
              <a:rPr lang="en-US" b="0" dirty="0">
                <a:solidFill>
                  <a:srgbClr val="000000"/>
                </a:solidFill>
                <a:effectLst/>
              </a:rPr>
              <a:t>atplotlib</a:t>
            </a:r>
            <a:endParaRPr lang="en-US" dirty="0"/>
          </a:p>
        </p:txBody>
      </p:sp>
      <p:sp>
        <p:nvSpPr>
          <p:cNvPr id="6" name="TextBox 5">
            <a:extLst>
              <a:ext uri="{FF2B5EF4-FFF2-40B4-BE49-F238E27FC236}">
                <a16:creationId xmlns:a16="http://schemas.microsoft.com/office/drawing/2014/main" id="{1F26F6D7-9355-A8D6-0EBF-0AE4CFBD9A77}"/>
              </a:ext>
            </a:extLst>
          </p:cNvPr>
          <p:cNvSpPr txBox="1"/>
          <p:nvPr/>
        </p:nvSpPr>
        <p:spPr>
          <a:xfrm>
            <a:off x="6738025" y="1000024"/>
            <a:ext cx="5693829" cy="966803"/>
          </a:xfrm>
          <a:prstGeom prst="rect">
            <a:avLst/>
          </a:prstGeom>
          <a:noFill/>
        </p:spPr>
        <p:txBody>
          <a:bodyPr wrap="square" rtlCol="0">
            <a:spAutoFit/>
          </a:bodyPr>
          <a:lstStyle/>
          <a:p>
            <a:pPr marL="0" indent="0">
              <a:lnSpc>
                <a:spcPct val="107000"/>
              </a:lnSpc>
              <a:spcBef>
                <a:spcPts val="0"/>
              </a:spcBef>
              <a:spcAft>
                <a:spcPts val="800"/>
              </a:spcAft>
              <a:buSzPts val="1000"/>
              <a:buNone/>
              <a:tabLst>
                <a:tab pos="457200" algn="l"/>
              </a:tabLst>
            </a:pPr>
            <a:r>
              <a:rPr lang="en-US" sz="1800" dirty="0">
                <a:solidFill>
                  <a:srgbClr val="212529"/>
                </a:solidFill>
                <a:latin typeface="Times New Roman"/>
                <a:ea typeface="Calibri"/>
                <a:cs typeface="Arial"/>
              </a:rPr>
              <a:t>   We used DNN so tensor flow could work, and so we could find more data if we need too. (DNN assisted to predicting the data.)</a:t>
            </a:r>
            <a:endParaRPr lang="en-US" dirty="0">
              <a:ea typeface="Calibri" panose="020F0502020204030204"/>
              <a:cs typeface="Calibri" panose="020F0502020204030204"/>
            </a:endParaRPr>
          </a:p>
        </p:txBody>
      </p:sp>
      <p:sp>
        <p:nvSpPr>
          <p:cNvPr id="7" name="TextBox 6">
            <a:extLst>
              <a:ext uri="{FF2B5EF4-FFF2-40B4-BE49-F238E27FC236}">
                <a16:creationId xmlns:a16="http://schemas.microsoft.com/office/drawing/2014/main" id="{B8494542-000D-9061-3535-982AC7558C94}"/>
              </a:ext>
            </a:extLst>
          </p:cNvPr>
          <p:cNvSpPr txBox="1"/>
          <p:nvPr/>
        </p:nvSpPr>
        <p:spPr>
          <a:xfrm>
            <a:off x="8463064" y="531256"/>
            <a:ext cx="3657600" cy="369332"/>
          </a:xfrm>
          <a:prstGeom prst="rect">
            <a:avLst/>
          </a:prstGeom>
          <a:noFill/>
        </p:spPr>
        <p:txBody>
          <a:bodyPr wrap="square" rtlCol="0">
            <a:spAutoFit/>
          </a:bodyPr>
          <a:lstStyle/>
          <a:p>
            <a:r>
              <a:rPr lang="en-US" u="sng" dirty="0"/>
              <a:t>Deep Neural Networks</a:t>
            </a:r>
          </a:p>
        </p:txBody>
      </p:sp>
      <p:sp>
        <p:nvSpPr>
          <p:cNvPr id="8" name="TextBox 7">
            <a:extLst>
              <a:ext uri="{FF2B5EF4-FFF2-40B4-BE49-F238E27FC236}">
                <a16:creationId xmlns:a16="http://schemas.microsoft.com/office/drawing/2014/main" id="{563C7D2A-5A96-2630-5D64-8BA5B88DC3F3}"/>
              </a:ext>
            </a:extLst>
          </p:cNvPr>
          <p:cNvSpPr txBox="1"/>
          <p:nvPr/>
        </p:nvSpPr>
        <p:spPr>
          <a:xfrm>
            <a:off x="3988340" y="337242"/>
            <a:ext cx="2237362" cy="369332"/>
          </a:xfrm>
          <a:prstGeom prst="rect">
            <a:avLst/>
          </a:prstGeom>
          <a:noFill/>
        </p:spPr>
        <p:txBody>
          <a:bodyPr wrap="square" rtlCol="0">
            <a:spAutoFit/>
          </a:bodyPr>
          <a:lstStyle/>
          <a:p>
            <a:r>
              <a:rPr lang="en-US" u="sng" dirty="0"/>
              <a:t>Libraries</a:t>
            </a:r>
          </a:p>
        </p:txBody>
      </p:sp>
      <p:sp>
        <p:nvSpPr>
          <p:cNvPr id="10" name="Rectangle 2">
            <a:extLst>
              <a:ext uri="{FF2B5EF4-FFF2-40B4-BE49-F238E27FC236}">
                <a16:creationId xmlns:a16="http://schemas.microsoft.com/office/drawing/2014/main" id="{C40297AF-0A2E-2E0E-3690-8B49B1AA43A9}"/>
              </a:ext>
            </a:extLst>
          </p:cNvPr>
          <p:cNvSpPr>
            <a:spLocks noChangeArrowheads="1"/>
          </p:cNvSpPr>
          <p:nvPr/>
        </p:nvSpPr>
        <p:spPr bwMode="auto">
          <a:xfrm>
            <a:off x="6738025" y="2129080"/>
            <a:ext cx="4707375" cy="307776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F1F1F"/>
                </a:solidFill>
                <a:effectLst/>
                <a:latin typeface="Menlo"/>
              </a:rPr>
              <a:t>Model: "sequential_2"</a:t>
            </a:r>
            <a:r>
              <a:rPr kumimoji="0" lang="en-US" altLang="en-US" sz="1000" b="0" i="0" u="none" strike="noStrike" cap="none" normalizeH="0" baseline="0" dirty="0">
                <a:ln>
                  <a:noFill/>
                </a:ln>
                <a:solidFill>
                  <a:srgbClr val="1F1F1F"/>
                </a:solidFill>
                <a:effectLst/>
                <a:latin typeface="Menlo"/>
              </a:rPr>
              <a:t>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1F1F1F"/>
                </a:solidFill>
                <a:effectLst/>
                <a:latin typeface="Menlo"/>
              </a:rPr>
              <a:t>┏━━━━━━━━━━━━━━━━━━━━━━━━━━━━━━━━━━━━━━┳━━━━━━━━━━━━━━━━━━━━━━━━━━━━━┳━━━━━━━━━━━━━━━━━┓ ┃</a:t>
            </a:r>
            <a:r>
              <a:rPr kumimoji="0" lang="en-US" altLang="en-US" sz="1000" b="1" i="0" u="none" strike="noStrike" cap="none" normalizeH="0" baseline="0" dirty="0">
                <a:ln>
                  <a:noFill/>
                </a:ln>
                <a:solidFill>
                  <a:srgbClr val="1F1F1F"/>
                </a:solidFill>
                <a:effectLst/>
                <a:latin typeface="Menlo"/>
              </a:rPr>
              <a:t> Layer (type) </a:t>
            </a:r>
            <a:r>
              <a:rPr kumimoji="0" lang="en-US" altLang="en-US" sz="1000" b="0" i="0" u="none" strike="noStrike" cap="none" normalizeH="0" baseline="0" dirty="0">
                <a:ln>
                  <a:noFill/>
                </a:ln>
                <a:solidFill>
                  <a:srgbClr val="1F1F1F"/>
                </a:solidFill>
                <a:effectLst/>
                <a:latin typeface="Menlo"/>
              </a:rPr>
              <a:t>┃</a:t>
            </a:r>
            <a:r>
              <a:rPr kumimoji="0" lang="en-US" altLang="en-US" sz="1000" b="1" i="0" u="none" strike="noStrike" cap="none" normalizeH="0" baseline="0" dirty="0">
                <a:ln>
                  <a:noFill/>
                </a:ln>
                <a:solidFill>
                  <a:srgbClr val="1F1F1F"/>
                </a:solidFill>
                <a:effectLst/>
                <a:latin typeface="Menlo"/>
              </a:rPr>
              <a:t> Output Shape </a:t>
            </a:r>
            <a:r>
              <a:rPr kumimoji="0" lang="en-US" altLang="en-US" sz="1000" b="0" i="0" u="none" strike="noStrike" cap="none" normalizeH="0" baseline="0" dirty="0">
                <a:ln>
                  <a:noFill/>
                </a:ln>
                <a:solidFill>
                  <a:srgbClr val="1F1F1F"/>
                </a:solidFill>
                <a:effectLst/>
                <a:latin typeface="Menlo"/>
              </a:rPr>
              <a:t>┃</a:t>
            </a:r>
            <a:r>
              <a:rPr kumimoji="0" lang="en-US" altLang="en-US" sz="1000" b="1" i="0" u="none" strike="noStrike" cap="none" normalizeH="0" baseline="0" dirty="0">
                <a:ln>
                  <a:noFill/>
                </a:ln>
                <a:solidFill>
                  <a:srgbClr val="1F1F1F"/>
                </a:solidFill>
                <a:effectLst/>
                <a:latin typeface="Menlo"/>
              </a:rPr>
              <a:t> Param # </a:t>
            </a:r>
            <a:r>
              <a:rPr kumimoji="0" lang="en-US" altLang="en-US" sz="1000" b="0" i="0" u="none" strike="noStrike" cap="none" normalizeH="0" baseline="0" dirty="0">
                <a:ln>
                  <a:noFill/>
                </a:ln>
                <a:solidFill>
                  <a:srgbClr val="1F1F1F"/>
                </a:solidFill>
                <a:effectLst/>
                <a:latin typeface="Menlo"/>
              </a:rPr>
              <a:t>┃ ┡━━━━━━━━━━━━━━━━━━━━━━━━━━━━━━━━━━━━━━╇━━━━━━━━━━━━━━━━━━━━━━━━━━━━━╇━━━━━━━━━━━━━━━━━┩ │ normalization_1 (</a:t>
            </a:r>
            <a:r>
              <a:rPr kumimoji="0" lang="en-US" altLang="en-US" sz="1000" b="0" i="0" u="none" strike="noStrike" cap="none" normalizeH="0" baseline="0" dirty="0">
                <a:ln>
                  <a:noFill/>
                </a:ln>
                <a:solidFill>
                  <a:srgbClr val="0087FF"/>
                </a:solidFill>
                <a:effectLst/>
                <a:latin typeface="Menlo"/>
              </a:rPr>
              <a:t>Normalization</a:t>
            </a:r>
            <a:r>
              <a:rPr kumimoji="0" lang="en-US" altLang="en-US" sz="1000" b="0" i="0" u="none" strike="noStrike" cap="none" normalizeH="0" baseline="0" dirty="0">
                <a:ln>
                  <a:noFill/>
                </a:ln>
                <a:solidFill>
                  <a:srgbClr val="1F1F1F"/>
                </a:solidFill>
                <a:effectLst/>
                <a:latin typeface="Menlo"/>
              </a:rPr>
              <a:t>) │ (</a:t>
            </a:r>
            <a:r>
              <a:rPr kumimoji="0" lang="en-US" altLang="en-US" sz="1000" b="0" i="0" u="none" strike="noStrike" cap="none" normalizeH="0" baseline="0" dirty="0">
                <a:ln>
                  <a:noFill/>
                </a:ln>
                <a:solidFill>
                  <a:srgbClr val="00D7FF"/>
                </a:solidFill>
                <a:effectLst/>
                <a:latin typeface="Menlo"/>
              </a:rPr>
              <a:t>None</a:t>
            </a:r>
            <a:r>
              <a:rPr kumimoji="0" lang="en-US" altLang="en-US" sz="1000" b="0" i="0" u="none" strike="noStrike" cap="none" normalizeH="0" baseline="0" dirty="0">
                <a:ln>
                  <a:noFill/>
                </a:ln>
                <a:solidFill>
                  <a:srgbClr val="1F1F1F"/>
                </a:solidFill>
                <a:effectLst/>
                <a:latin typeface="Menlo"/>
              </a:rPr>
              <a:t>, </a:t>
            </a:r>
            <a:r>
              <a:rPr kumimoji="0" lang="en-US" altLang="en-US" sz="1000" b="0" i="0" u="none" strike="noStrike" cap="none" normalizeH="0" baseline="0" dirty="0">
                <a:ln>
                  <a:noFill/>
                </a:ln>
                <a:solidFill>
                  <a:srgbClr val="00AF00"/>
                </a:solidFill>
                <a:effectLst/>
                <a:latin typeface="Menlo"/>
              </a:rPr>
              <a:t>1</a:t>
            </a:r>
            <a:r>
              <a:rPr kumimoji="0" lang="en-US" altLang="en-US" sz="1000" b="0" i="0" u="none" strike="noStrike" cap="none" normalizeH="0" baseline="0" dirty="0">
                <a:ln>
                  <a:noFill/>
                </a:ln>
                <a:solidFill>
                  <a:srgbClr val="1F1F1F"/>
                </a:solidFill>
                <a:effectLst/>
                <a:latin typeface="Menlo"/>
              </a:rPr>
              <a:t>) │ </a:t>
            </a:r>
            <a:r>
              <a:rPr kumimoji="0" lang="en-US" altLang="en-US" sz="1000" b="0" i="0" u="none" strike="noStrike" cap="none" normalizeH="0" baseline="0" dirty="0">
                <a:ln>
                  <a:noFill/>
                </a:ln>
                <a:solidFill>
                  <a:srgbClr val="00AF00"/>
                </a:solidFill>
                <a:effectLst/>
                <a:latin typeface="Menlo"/>
              </a:rPr>
              <a:t>3</a:t>
            </a:r>
            <a:r>
              <a:rPr kumimoji="0" lang="en-US" altLang="en-US" sz="1000" b="0" i="0" u="none" strike="noStrike" cap="none" normalizeH="0" baseline="0" dirty="0">
                <a:ln>
                  <a:noFill/>
                </a:ln>
                <a:solidFill>
                  <a:srgbClr val="1F1F1F"/>
                </a:solidFill>
                <a:effectLst/>
                <a:latin typeface="Menlo"/>
              </a:rPr>
              <a:t> │ ├──────────────────────────────────────┼─────────────────────────────┼─────────────────┤ │ dense_2 (</a:t>
            </a:r>
            <a:r>
              <a:rPr kumimoji="0" lang="en-US" altLang="en-US" sz="1000" b="0" i="0" u="none" strike="noStrike" cap="none" normalizeH="0" baseline="0" dirty="0">
                <a:ln>
                  <a:noFill/>
                </a:ln>
                <a:solidFill>
                  <a:srgbClr val="0087FF"/>
                </a:solidFill>
                <a:effectLst/>
                <a:latin typeface="Menlo"/>
              </a:rPr>
              <a:t>Dense</a:t>
            </a:r>
            <a:r>
              <a:rPr kumimoji="0" lang="en-US" altLang="en-US" sz="1000" b="0" i="0" u="none" strike="noStrike" cap="none" normalizeH="0" baseline="0" dirty="0">
                <a:ln>
                  <a:noFill/>
                </a:ln>
                <a:solidFill>
                  <a:srgbClr val="1F1F1F"/>
                </a:solidFill>
                <a:effectLst/>
                <a:latin typeface="Menlo"/>
              </a:rPr>
              <a:t>) │ (</a:t>
            </a:r>
            <a:r>
              <a:rPr kumimoji="0" lang="en-US" altLang="en-US" sz="1000" b="0" i="0" u="none" strike="noStrike" cap="none" normalizeH="0" baseline="0" dirty="0">
                <a:ln>
                  <a:noFill/>
                </a:ln>
                <a:solidFill>
                  <a:srgbClr val="00D7FF"/>
                </a:solidFill>
                <a:effectLst/>
                <a:latin typeface="Menlo"/>
              </a:rPr>
              <a:t>None</a:t>
            </a:r>
            <a:r>
              <a:rPr kumimoji="0" lang="en-US" altLang="en-US" sz="1000" b="0" i="0" u="none" strike="noStrike" cap="none" normalizeH="0" baseline="0" dirty="0">
                <a:ln>
                  <a:noFill/>
                </a:ln>
                <a:solidFill>
                  <a:srgbClr val="1F1F1F"/>
                </a:solidFill>
                <a:effectLst/>
                <a:latin typeface="Menlo"/>
              </a:rPr>
              <a:t>, </a:t>
            </a:r>
            <a:r>
              <a:rPr kumimoji="0" lang="en-US" altLang="en-US" sz="1000" b="0" i="0" u="none" strike="noStrike" cap="none" normalizeH="0" baseline="0" dirty="0">
                <a:ln>
                  <a:noFill/>
                </a:ln>
                <a:solidFill>
                  <a:srgbClr val="00AF00"/>
                </a:solidFill>
                <a:effectLst/>
                <a:latin typeface="Menlo"/>
              </a:rPr>
              <a:t>64</a:t>
            </a:r>
            <a:r>
              <a:rPr kumimoji="0" lang="en-US" altLang="en-US" sz="1000" b="0" i="0" u="none" strike="noStrike" cap="none" normalizeH="0" baseline="0" dirty="0">
                <a:ln>
                  <a:noFill/>
                </a:ln>
                <a:solidFill>
                  <a:srgbClr val="1F1F1F"/>
                </a:solidFill>
                <a:effectLst/>
                <a:latin typeface="Menlo"/>
              </a:rPr>
              <a:t>) │ </a:t>
            </a:r>
            <a:r>
              <a:rPr kumimoji="0" lang="en-US" altLang="en-US" sz="1000" b="0" i="0" u="none" strike="noStrike" cap="none" normalizeH="0" baseline="0" dirty="0">
                <a:ln>
                  <a:noFill/>
                </a:ln>
                <a:solidFill>
                  <a:srgbClr val="00AF00"/>
                </a:solidFill>
                <a:effectLst/>
                <a:latin typeface="Menlo"/>
              </a:rPr>
              <a:t>128</a:t>
            </a:r>
            <a:r>
              <a:rPr kumimoji="0" lang="en-US" altLang="en-US" sz="1000" b="0" i="0" u="none" strike="noStrike" cap="none" normalizeH="0" baseline="0" dirty="0">
                <a:ln>
                  <a:noFill/>
                </a:ln>
                <a:solidFill>
                  <a:srgbClr val="1F1F1F"/>
                </a:solidFill>
                <a:effectLst/>
                <a:latin typeface="Menlo"/>
              </a:rPr>
              <a:t> │ ├──────────────────────────────────────┼─────────────────────────────┼─────────────────┤ │ dense_3 (</a:t>
            </a:r>
            <a:r>
              <a:rPr kumimoji="0" lang="en-US" altLang="en-US" sz="1000" b="0" i="0" u="none" strike="noStrike" cap="none" normalizeH="0" baseline="0" dirty="0">
                <a:ln>
                  <a:noFill/>
                </a:ln>
                <a:solidFill>
                  <a:srgbClr val="0087FF"/>
                </a:solidFill>
                <a:effectLst/>
                <a:latin typeface="Menlo"/>
              </a:rPr>
              <a:t>Dense</a:t>
            </a:r>
            <a:r>
              <a:rPr kumimoji="0" lang="en-US" altLang="en-US" sz="1000" b="0" i="0" u="none" strike="noStrike" cap="none" normalizeH="0" baseline="0" dirty="0">
                <a:ln>
                  <a:noFill/>
                </a:ln>
                <a:solidFill>
                  <a:srgbClr val="1F1F1F"/>
                </a:solidFill>
                <a:effectLst/>
                <a:latin typeface="Menlo"/>
              </a:rPr>
              <a:t>) │ (</a:t>
            </a:r>
            <a:r>
              <a:rPr kumimoji="0" lang="en-US" altLang="en-US" sz="1000" b="0" i="0" u="none" strike="noStrike" cap="none" normalizeH="0" baseline="0" dirty="0">
                <a:ln>
                  <a:noFill/>
                </a:ln>
                <a:solidFill>
                  <a:srgbClr val="00D7FF"/>
                </a:solidFill>
                <a:effectLst/>
                <a:latin typeface="Menlo"/>
              </a:rPr>
              <a:t>None</a:t>
            </a:r>
            <a:r>
              <a:rPr kumimoji="0" lang="en-US" altLang="en-US" sz="1000" b="0" i="0" u="none" strike="noStrike" cap="none" normalizeH="0" baseline="0" dirty="0">
                <a:ln>
                  <a:noFill/>
                </a:ln>
                <a:solidFill>
                  <a:srgbClr val="1F1F1F"/>
                </a:solidFill>
                <a:effectLst/>
                <a:latin typeface="Menlo"/>
              </a:rPr>
              <a:t>, </a:t>
            </a:r>
            <a:r>
              <a:rPr kumimoji="0" lang="en-US" altLang="en-US" sz="1000" b="0" i="0" u="none" strike="noStrike" cap="none" normalizeH="0" baseline="0" dirty="0">
                <a:ln>
                  <a:noFill/>
                </a:ln>
                <a:solidFill>
                  <a:srgbClr val="00AF00"/>
                </a:solidFill>
                <a:effectLst/>
                <a:latin typeface="Menlo"/>
              </a:rPr>
              <a:t>64</a:t>
            </a:r>
            <a:r>
              <a:rPr kumimoji="0" lang="en-US" altLang="en-US" sz="1000" b="0" i="0" u="none" strike="noStrike" cap="none" normalizeH="0" baseline="0" dirty="0">
                <a:ln>
                  <a:noFill/>
                </a:ln>
                <a:solidFill>
                  <a:srgbClr val="1F1F1F"/>
                </a:solidFill>
                <a:effectLst/>
                <a:latin typeface="Menlo"/>
              </a:rPr>
              <a:t>) │ </a:t>
            </a:r>
            <a:r>
              <a:rPr kumimoji="0" lang="en-US" altLang="en-US" sz="1000" b="0" i="0" u="none" strike="noStrike" cap="none" normalizeH="0" baseline="0" dirty="0">
                <a:ln>
                  <a:noFill/>
                </a:ln>
                <a:solidFill>
                  <a:srgbClr val="00AF00"/>
                </a:solidFill>
                <a:effectLst/>
                <a:latin typeface="Menlo"/>
              </a:rPr>
              <a:t>4,160</a:t>
            </a:r>
            <a:r>
              <a:rPr kumimoji="0" lang="en-US" altLang="en-US" sz="1000" b="0" i="0" u="none" strike="noStrike" cap="none" normalizeH="0" baseline="0" dirty="0">
                <a:ln>
                  <a:noFill/>
                </a:ln>
                <a:solidFill>
                  <a:srgbClr val="1F1F1F"/>
                </a:solidFill>
                <a:effectLst/>
                <a:latin typeface="Menlo"/>
              </a:rPr>
              <a:t> │ ├──────────────────────────────────────┼─────────────────────────────┼─────────────────┤ │ dense_4 (</a:t>
            </a:r>
            <a:r>
              <a:rPr kumimoji="0" lang="en-US" altLang="en-US" sz="1000" b="0" i="0" u="none" strike="noStrike" cap="none" normalizeH="0" baseline="0" dirty="0">
                <a:ln>
                  <a:noFill/>
                </a:ln>
                <a:solidFill>
                  <a:srgbClr val="0087FF"/>
                </a:solidFill>
                <a:effectLst/>
                <a:latin typeface="Menlo"/>
              </a:rPr>
              <a:t>Dense</a:t>
            </a:r>
            <a:r>
              <a:rPr kumimoji="0" lang="en-US" altLang="en-US" sz="1000" b="0" i="0" u="none" strike="noStrike" cap="none" normalizeH="0" baseline="0" dirty="0">
                <a:ln>
                  <a:noFill/>
                </a:ln>
                <a:solidFill>
                  <a:srgbClr val="1F1F1F"/>
                </a:solidFill>
                <a:effectLst/>
                <a:latin typeface="Menlo"/>
              </a:rPr>
              <a:t>) │ (</a:t>
            </a:r>
            <a:r>
              <a:rPr kumimoji="0" lang="en-US" altLang="en-US" sz="1000" b="0" i="0" u="none" strike="noStrike" cap="none" normalizeH="0" baseline="0" dirty="0">
                <a:ln>
                  <a:noFill/>
                </a:ln>
                <a:solidFill>
                  <a:srgbClr val="00D7FF"/>
                </a:solidFill>
                <a:effectLst/>
                <a:latin typeface="Menlo"/>
              </a:rPr>
              <a:t>None</a:t>
            </a:r>
            <a:r>
              <a:rPr kumimoji="0" lang="en-US" altLang="en-US" sz="1000" b="0" i="0" u="none" strike="noStrike" cap="none" normalizeH="0" baseline="0" dirty="0">
                <a:ln>
                  <a:noFill/>
                </a:ln>
                <a:solidFill>
                  <a:srgbClr val="1F1F1F"/>
                </a:solidFill>
                <a:effectLst/>
                <a:latin typeface="Menlo"/>
              </a:rPr>
              <a:t>, </a:t>
            </a:r>
            <a:r>
              <a:rPr kumimoji="0" lang="en-US" altLang="en-US" sz="1000" b="0" i="0" u="none" strike="noStrike" cap="none" normalizeH="0" baseline="0" dirty="0">
                <a:ln>
                  <a:noFill/>
                </a:ln>
                <a:solidFill>
                  <a:srgbClr val="00AF00"/>
                </a:solidFill>
                <a:effectLst/>
                <a:latin typeface="Menlo"/>
              </a:rPr>
              <a:t>1</a:t>
            </a:r>
            <a:r>
              <a:rPr kumimoji="0" lang="en-US" altLang="en-US" sz="1000" b="0" i="0" u="none" strike="noStrike" cap="none" normalizeH="0" baseline="0" dirty="0">
                <a:ln>
                  <a:noFill/>
                </a:ln>
                <a:solidFill>
                  <a:srgbClr val="1F1F1F"/>
                </a:solidFill>
                <a:effectLst/>
                <a:latin typeface="Menlo"/>
              </a:rPr>
              <a:t>) │ </a:t>
            </a:r>
            <a:r>
              <a:rPr kumimoji="0" lang="en-US" altLang="en-US" sz="1000" b="0" i="0" u="none" strike="noStrike" cap="none" normalizeH="0" baseline="0" dirty="0">
                <a:ln>
                  <a:noFill/>
                </a:ln>
                <a:solidFill>
                  <a:srgbClr val="00AF00"/>
                </a:solidFill>
                <a:effectLst/>
                <a:latin typeface="Menlo"/>
              </a:rPr>
              <a:t>65</a:t>
            </a:r>
            <a:r>
              <a:rPr kumimoji="0" lang="en-US" altLang="en-US" sz="1000" b="0" i="0" u="none" strike="noStrike" cap="none" normalizeH="0" baseline="0" dirty="0">
                <a:ln>
                  <a:noFill/>
                </a:ln>
                <a:solidFill>
                  <a:srgbClr val="1F1F1F"/>
                </a:solidFill>
                <a:effectLst/>
                <a:latin typeface="Menlo"/>
              </a:rPr>
              <a:t> │ └──────────────────────────────────────┴─────────────────────────────┴─────────────────┘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F1F1F"/>
                </a:solidFill>
                <a:effectLst/>
                <a:latin typeface="Menlo"/>
              </a:rPr>
              <a:t>Total params: </a:t>
            </a:r>
            <a:r>
              <a:rPr kumimoji="0" lang="en-US" altLang="en-US" sz="1000" b="0" i="0" u="none" strike="noStrike" cap="none" normalizeH="0" baseline="0" dirty="0">
                <a:ln>
                  <a:noFill/>
                </a:ln>
                <a:solidFill>
                  <a:srgbClr val="00AF00"/>
                </a:solidFill>
                <a:effectLst/>
                <a:latin typeface="Menlo"/>
              </a:rPr>
              <a:t>4,356</a:t>
            </a:r>
            <a:r>
              <a:rPr kumimoji="0" lang="en-US" altLang="en-US" sz="1000" b="0" i="0" u="none" strike="noStrike" cap="none" normalizeH="0" baseline="0" dirty="0">
                <a:ln>
                  <a:noFill/>
                </a:ln>
                <a:solidFill>
                  <a:srgbClr val="1F1F1F"/>
                </a:solidFill>
                <a:effectLst/>
                <a:latin typeface="Menlo"/>
              </a:rPr>
              <a:t> (17.02 KB)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F1F1F"/>
                </a:solidFill>
                <a:effectLst/>
                <a:latin typeface="Menlo"/>
              </a:rPr>
              <a:t>Trainable params: </a:t>
            </a:r>
            <a:r>
              <a:rPr kumimoji="0" lang="en-US" altLang="en-US" sz="1000" b="0" i="0" u="none" strike="noStrike" cap="none" normalizeH="0" baseline="0" dirty="0">
                <a:ln>
                  <a:noFill/>
                </a:ln>
                <a:solidFill>
                  <a:srgbClr val="00AF00"/>
                </a:solidFill>
                <a:effectLst/>
                <a:latin typeface="Menlo"/>
              </a:rPr>
              <a:t>4,353</a:t>
            </a:r>
            <a:r>
              <a:rPr kumimoji="0" lang="en-US" altLang="en-US" sz="1000" b="0" i="0" u="none" strike="noStrike" cap="none" normalizeH="0" baseline="0" dirty="0">
                <a:ln>
                  <a:noFill/>
                </a:ln>
                <a:solidFill>
                  <a:srgbClr val="1F1F1F"/>
                </a:solidFill>
                <a:effectLst/>
                <a:latin typeface="Menlo"/>
              </a:rPr>
              <a:t> (17.00 KB)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F1F1F"/>
                </a:solidFill>
                <a:effectLst/>
                <a:latin typeface="Menlo"/>
              </a:rPr>
              <a:t>Non-trainable params: </a:t>
            </a:r>
            <a:r>
              <a:rPr kumimoji="0" lang="en-US" altLang="en-US" sz="1000" b="0" i="0" u="none" strike="noStrike" cap="none" normalizeH="0" baseline="0" dirty="0">
                <a:ln>
                  <a:noFill/>
                </a:ln>
                <a:solidFill>
                  <a:srgbClr val="00AF00"/>
                </a:solidFill>
                <a:effectLst/>
                <a:latin typeface="Menlo"/>
              </a:rPr>
              <a:t>3</a:t>
            </a:r>
            <a:r>
              <a:rPr kumimoji="0" lang="en-US" altLang="en-US" sz="1000" b="0" i="0" u="none" strike="noStrike" cap="none" normalizeH="0" baseline="0" dirty="0">
                <a:ln>
                  <a:noFill/>
                </a:ln>
                <a:solidFill>
                  <a:srgbClr val="1F1F1F"/>
                </a:solidFill>
                <a:effectLst/>
                <a:latin typeface="Menlo"/>
              </a:rPr>
              <a:t> (16.00 B)</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52103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F9010-78F2-B1B0-913A-F35A4C991064}"/>
              </a:ext>
            </a:extLst>
          </p:cNvPr>
          <p:cNvSpPr>
            <a:spLocks noGrp="1"/>
          </p:cNvSpPr>
          <p:nvPr>
            <p:ph type="title"/>
          </p:nvPr>
        </p:nvSpPr>
        <p:spPr/>
        <p:txBody>
          <a:bodyPr/>
          <a:lstStyle/>
          <a:p>
            <a:r>
              <a:rPr lang="en-US"/>
              <a:t>Results and analysis</a:t>
            </a:r>
          </a:p>
        </p:txBody>
      </p:sp>
      <p:sp>
        <p:nvSpPr>
          <p:cNvPr id="4" name="TextBox 3">
            <a:extLst>
              <a:ext uri="{FF2B5EF4-FFF2-40B4-BE49-F238E27FC236}">
                <a16:creationId xmlns:a16="http://schemas.microsoft.com/office/drawing/2014/main" id="{4F2F8DB2-0840-59EF-230E-67905E416CC2}"/>
              </a:ext>
            </a:extLst>
          </p:cNvPr>
          <p:cNvSpPr txBox="1"/>
          <p:nvPr/>
        </p:nvSpPr>
        <p:spPr>
          <a:xfrm>
            <a:off x="272375" y="1831295"/>
            <a:ext cx="4075890" cy="1200329"/>
          </a:xfrm>
          <a:prstGeom prst="rect">
            <a:avLst/>
          </a:prstGeom>
          <a:noFill/>
        </p:spPr>
        <p:txBody>
          <a:bodyPr wrap="square" rtlCol="0">
            <a:spAutoFit/>
          </a:bodyPr>
          <a:lstStyle/>
          <a:p>
            <a:r>
              <a:rPr lang="en-US" sz="2400" dirty="0"/>
              <a:t>The result of our analysis showed predicated rates of higher humidity with NOX.</a:t>
            </a:r>
          </a:p>
        </p:txBody>
      </p:sp>
      <p:sp>
        <p:nvSpPr>
          <p:cNvPr id="5" name="TextBox 4">
            <a:extLst>
              <a:ext uri="{FF2B5EF4-FFF2-40B4-BE49-F238E27FC236}">
                <a16:creationId xmlns:a16="http://schemas.microsoft.com/office/drawing/2014/main" id="{A5C713C4-0ECA-4423-7332-EA83BE8AFE43}"/>
              </a:ext>
            </a:extLst>
          </p:cNvPr>
          <p:cNvSpPr txBox="1"/>
          <p:nvPr/>
        </p:nvSpPr>
        <p:spPr>
          <a:xfrm>
            <a:off x="272375" y="3078804"/>
            <a:ext cx="6955276" cy="3662541"/>
          </a:xfrm>
          <a:prstGeom prst="rect">
            <a:avLst/>
          </a:prstGeom>
          <a:noFill/>
        </p:spPr>
        <p:txBody>
          <a:bodyPr wrap="square" rtlCol="0">
            <a:spAutoFit/>
          </a:bodyPr>
          <a:lstStyle/>
          <a:p>
            <a:endParaRPr lang="en-US" dirty="0"/>
          </a:p>
          <a:p>
            <a:r>
              <a:rPr lang="en-US" sz="2800" dirty="0"/>
              <a:t>We couldn’t use Pm2.5 as a variable due to its similarities of Nox. It messed up with </a:t>
            </a:r>
            <a:r>
              <a:rPr lang="en-US" sz="2800" dirty="0" err="1"/>
              <a:t>tensorflows</a:t>
            </a:r>
            <a:r>
              <a:rPr lang="en-US" sz="2800" dirty="0"/>
              <a:t> library (Unable to predict the data.) What we instead used was humidity, due to it being the first option available. We could’ve used car or truck or any others and it would have worked fine.</a:t>
            </a:r>
          </a:p>
          <a:p>
            <a:endParaRPr lang="en-US" dirty="0"/>
          </a:p>
        </p:txBody>
      </p:sp>
      <p:pic>
        <p:nvPicPr>
          <p:cNvPr id="7" name="Picture 6">
            <a:extLst>
              <a:ext uri="{FF2B5EF4-FFF2-40B4-BE49-F238E27FC236}">
                <a16:creationId xmlns:a16="http://schemas.microsoft.com/office/drawing/2014/main" id="{345AF480-9C95-F2EA-1BE1-02EB74B1F18A}"/>
              </a:ext>
            </a:extLst>
          </p:cNvPr>
          <p:cNvPicPr>
            <a:picLocks noChangeAspect="1"/>
          </p:cNvPicPr>
          <p:nvPr/>
        </p:nvPicPr>
        <p:blipFill>
          <a:blip r:embed="rId2"/>
          <a:stretch>
            <a:fillRect/>
          </a:stretch>
        </p:blipFill>
        <p:spPr>
          <a:xfrm>
            <a:off x="6620033" y="444939"/>
            <a:ext cx="5036946" cy="2833282"/>
          </a:xfrm>
          <a:prstGeom prst="rect">
            <a:avLst/>
          </a:prstGeom>
        </p:spPr>
      </p:pic>
    </p:spTree>
    <p:extLst>
      <p:ext uri="{BB962C8B-B14F-4D97-AF65-F5344CB8AC3E}">
        <p14:creationId xmlns:p14="http://schemas.microsoft.com/office/powerpoint/2010/main" val="1668327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60B5E-E624-BFDE-EB94-FBAC02AA1A07}"/>
              </a:ext>
            </a:extLst>
          </p:cNvPr>
          <p:cNvSpPr>
            <a:spLocks noGrp="1"/>
          </p:cNvSpPr>
          <p:nvPr>
            <p:ph type="title"/>
          </p:nvPr>
        </p:nvSpPr>
        <p:spPr>
          <a:xfrm>
            <a:off x="139058" y="-248286"/>
            <a:ext cx="10515600" cy="1325563"/>
          </a:xfrm>
        </p:spPr>
        <p:txBody>
          <a:bodyPr/>
          <a:lstStyle/>
          <a:p>
            <a:r>
              <a:rPr lang="en-US" dirty="0"/>
              <a:t>Results and analysis</a:t>
            </a:r>
          </a:p>
        </p:txBody>
      </p:sp>
      <p:sp>
        <p:nvSpPr>
          <p:cNvPr id="3" name="Content Placeholder 2">
            <a:extLst>
              <a:ext uri="{FF2B5EF4-FFF2-40B4-BE49-F238E27FC236}">
                <a16:creationId xmlns:a16="http://schemas.microsoft.com/office/drawing/2014/main" id="{D1D7F0DC-3062-6993-0DB5-759AD4214406}"/>
              </a:ext>
            </a:extLst>
          </p:cNvPr>
          <p:cNvSpPr>
            <a:spLocks noGrp="1"/>
          </p:cNvSpPr>
          <p:nvPr>
            <p:ph idx="1"/>
          </p:nvPr>
        </p:nvSpPr>
        <p:spPr>
          <a:xfrm>
            <a:off x="9047480" y="3007359"/>
            <a:ext cx="2306320" cy="3169603"/>
          </a:xfrm>
        </p:spPr>
        <p:txBody>
          <a:bodyPr>
            <a:normAutofit fontScale="92500"/>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Include visuals to help convey your findings, such as:</a:t>
            </a:r>
            <a:endParaRPr lang="en-US" sz="1100" dirty="0">
              <a:solidFill>
                <a:srgbClr val="212529"/>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A graph showing predicted vs. actual values.</a:t>
            </a:r>
            <a:endParaRPr lang="en-US" sz="1100" dirty="0">
              <a:solidFill>
                <a:srgbClr val="212529"/>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Loss curves for training and validation data.</a:t>
            </a:r>
            <a:endParaRPr lang="en-US" sz="1100" dirty="0">
              <a:solidFill>
                <a:srgbClr val="212529"/>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Highlight the key observations from your results, such as any patterns the model captured, areas where it struggled, or evidence of overfitting/underfitting.</a:t>
            </a:r>
            <a:endParaRPr lang="en-US" sz="1100" dirty="0">
              <a:solidFill>
                <a:srgbClr val="212529"/>
              </a:solidFill>
              <a:effectLst/>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r>
              <a:rPr lang="en-US" sz="1200" dirty="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1026" name="Picture 2">
            <a:extLst>
              <a:ext uri="{FF2B5EF4-FFF2-40B4-BE49-F238E27FC236}">
                <a16:creationId xmlns:a16="http://schemas.microsoft.com/office/drawing/2014/main" id="{2B62C614-6B4D-86C7-0C64-515649020E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058" y="3671832"/>
            <a:ext cx="3911600" cy="299364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81169AAA-4333-21FB-0ADB-8C4FC64F99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3671832"/>
            <a:ext cx="3911600" cy="300678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1B64BE9-96F3-8EF8-BCB0-AC60EF22E421}"/>
              </a:ext>
            </a:extLst>
          </p:cNvPr>
          <p:cNvSpPr txBox="1"/>
          <p:nvPr/>
        </p:nvSpPr>
        <p:spPr>
          <a:xfrm>
            <a:off x="9306560" y="179387"/>
            <a:ext cx="2306320" cy="1754326"/>
          </a:xfrm>
          <a:prstGeom prst="rect">
            <a:avLst/>
          </a:prstGeom>
          <a:noFill/>
          <a:ln>
            <a:solidFill>
              <a:schemeClr val="tx1"/>
            </a:solidFill>
          </a:ln>
        </p:spPr>
        <p:txBody>
          <a:bodyPr wrap="square" rtlCol="0">
            <a:spAutoFit/>
          </a:bodyPr>
          <a:lstStyle/>
          <a:p>
            <a:r>
              <a:rPr lang="en-US" dirty="0"/>
              <a:t>Areas we struggled were figuring out what variables to use along with having to delete time and date completely.</a:t>
            </a:r>
          </a:p>
        </p:txBody>
      </p:sp>
      <p:graphicFrame>
        <p:nvGraphicFramePr>
          <p:cNvPr id="6" name="Table 5">
            <a:extLst>
              <a:ext uri="{FF2B5EF4-FFF2-40B4-BE49-F238E27FC236}">
                <a16:creationId xmlns:a16="http://schemas.microsoft.com/office/drawing/2014/main" id="{0D813948-0381-F029-AD56-9E370AF73CB6}"/>
              </a:ext>
            </a:extLst>
          </p:cNvPr>
          <p:cNvGraphicFramePr>
            <a:graphicFrameLocks noGrp="1"/>
          </p:cNvGraphicFramePr>
          <p:nvPr>
            <p:extLst>
              <p:ext uri="{D42A27DB-BD31-4B8C-83A1-F6EECF244321}">
                <p14:modId xmlns:p14="http://schemas.microsoft.com/office/powerpoint/2010/main" val="1355927058"/>
              </p:ext>
            </p:extLst>
          </p:nvPr>
        </p:nvGraphicFramePr>
        <p:xfrm>
          <a:off x="139058" y="1114584"/>
          <a:ext cx="2098040" cy="2468880"/>
        </p:xfrm>
        <a:graphic>
          <a:graphicData uri="http://schemas.openxmlformats.org/drawingml/2006/table">
            <a:tbl>
              <a:tblPr/>
              <a:tblGrid>
                <a:gridCol w="1049020">
                  <a:extLst>
                    <a:ext uri="{9D8B030D-6E8A-4147-A177-3AD203B41FA5}">
                      <a16:colId xmlns:a16="http://schemas.microsoft.com/office/drawing/2014/main" val="2153409235"/>
                    </a:ext>
                  </a:extLst>
                </a:gridCol>
                <a:gridCol w="1049020">
                  <a:extLst>
                    <a:ext uri="{9D8B030D-6E8A-4147-A177-3AD203B41FA5}">
                      <a16:colId xmlns:a16="http://schemas.microsoft.com/office/drawing/2014/main" val="2476383667"/>
                    </a:ext>
                  </a:extLst>
                </a:gridCol>
              </a:tblGrid>
              <a:tr h="0">
                <a:tc>
                  <a:txBody>
                    <a:bodyPr/>
                    <a:lstStyle/>
                    <a:p>
                      <a:pPr algn="r"/>
                      <a:br>
                        <a:rPr lang="en-US" b="1">
                          <a:effectLst/>
                        </a:rPr>
                      </a:br>
                      <a:r>
                        <a:rPr lang="en-US" b="1">
                          <a:effectLst/>
                        </a:rPr>
                        <a:t>NOx</a:t>
                      </a:r>
                    </a:p>
                  </a:txBody>
                  <a:tcPr anchor="ctr">
                    <a:lnL>
                      <a:noFill/>
                    </a:lnL>
                    <a:lnR>
                      <a:noFill/>
                    </a:lnR>
                    <a:lnT>
                      <a:noFill/>
                    </a:lnT>
                    <a:lnB>
                      <a:noFill/>
                    </a:lnB>
                    <a:noFill/>
                  </a:tcPr>
                </a:tc>
                <a:tc>
                  <a:txBody>
                    <a:bodyPr/>
                    <a:lstStyle/>
                    <a:p>
                      <a:endParaRPr lang="en-US" dirty="0"/>
                    </a:p>
                  </a:txBody>
                  <a:tcPr>
                    <a:lnL>
                      <a:noFill/>
                    </a:lnL>
                  </a:tcPr>
                </a:tc>
                <a:extLst>
                  <a:ext uri="{0D108BD9-81ED-4DB2-BD59-A6C34878D82A}">
                    <a16:rowId xmlns:a16="http://schemas.microsoft.com/office/drawing/2014/main" val="3547063805"/>
                  </a:ext>
                </a:extLst>
              </a:tr>
              <a:tr h="0">
                <a:tc>
                  <a:txBody>
                    <a:bodyPr/>
                    <a:lstStyle/>
                    <a:p>
                      <a:pPr fontAlgn="ctr"/>
                      <a:r>
                        <a:rPr lang="en-US" b="1">
                          <a:effectLst/>
                        </a:rPr>
                        <a:t>284</a:t>
                      </a:r>
                    </a:p>
                  </a:txBody>
                  <a:tcPr anchor="ctr">
                    <a:lnL>
                      <a:noFill/>
                    </a:lnL>
                    <a:lnR>
                      <a:noFill/>
                    </a:lnR>
                    <a:lnT>
                      <a:noFill/>
                    </a:lnT>
                    <a:lnB>
                      <a:noFill/>
                    </a:lnB>
                    <a:noFill/>
                  </a:tcPr>
                </a:tc>
                <a:tc>
                  <a:txBody>
                    <a:bodyPr/>
                    <a:lstStyle/>
                    <a:p>
                      <a:pPr algn="r"/>
                      <a:r>
                        <a:rPr lang="en-US">
                          <a:effectLst/>
                        </a:rPr>
                        <a:t>43.992</a:t>
                      </a:r>
                    </a:p>
                  </a:txBody>
                  <a:tcPr anchor="ctr">
                    <a:lnL>
                      <a:noFill/>
                    </a:lnL>
                    <a:lnR>
                      <a:noFill/>
                    </a:lnR>
                    <a:lnB>
                      <a:noFill/>
                    </a:lnB>
                    <a:noFill/>
                  </a:tcPr>
                </a:tc>
                <a:extLst>
                  <a:ext uri="{0D108BD9-81ED-4DB2-BD59-A6C34878D82A}">
                    <a16:rowId xmlns:a16="http://schemas.microsoft.com/office/drawing/2014/main" val="3887698716"/>
                  </a:ext>
                </a:extLst>
              </a:tr>
              <a:tr h="0">
                <a:tc>
                  <a:txBody>
                    <a:bodyPr/>
                    <a:lstStyle/>
                    <a:p>
                      <a:pPr fontAlgn="ctr"/>
                      <a:r>
                        <a:rPr lang="en-US" b="1">
                          <a:effectLst/>
                        </a:rPr>
                        <a:t>95</a:t>
                      </a:r>
                    </a:p>
                  </a:txBody>
                  <a:tcPr anchor="ctr">
                    <a:lnL>
                      <a:noFill/>
                    </a:lnL>
                    <a:lnR>
                      <a:noFill/>
                    </a:lnR>
                    <a:lnT>
                      <a:noFill/>
                    </a:lnT>
                    <a:lnB>
                      <a:noFill/>
                    </a:lnB>
                    <a:noFill/>
                  </a:tcPr>
                </a:tc>
                <a:tc>
                  <a:txBody>
                    <a:bodyPr/>
                    <a:lstStyle/>
                    <a:p>
                      <a:pPr algn="r"/>
                      <a:r>
                        <a:rPr lang="en-US">
                          <a:effectLst/>
                        </a:rPr>
                        <a:t>12.596</a:t>
                      </a:r>
                    </a:p>
                  </a:txBody>
                  <a:tcPr anchor="ctr">
                    <a:lnL>
                      <a:noFill/>
                    </a:lnL>
                    <a:lnR>
                      <a:noFill/>
                    </a:lnR>
                    <a:lnT>
                      <a:noFill/>
                    </a:lnT>
                    <a:lnB>
                      <a:noFill/>
                    </a:lnB>
                    <a:noFill/>
                  </a:tcPr>
                </a:tc>
                <a:extLst>
                  <a:ext uri="{0D108BD9-81ED-4DB2-BD59-A6C34878D82A}">
                    <a16:rowId xmlns:a16="http://schemas.microsoft.com/office/drawing/2014/main" val="2643639908"/>
                  </a:ext>
                </a:extLst>
              </a:tr>
              <a:tr h="0">
                <a:tc>
                  <a:txBody>
                    <a:bodyPr/>
                    <a:lstStyle/>
                    <a:p>
                      <a:pPr fontAlgn="ctr"/>
                      <a:r>
                        <a:rPr lang="en-US" b="1">
                          <a:effectLst/>
                        </a:rPr>
                        <a:t>4370</a:t>
                      </a:r>
                    </a:p>
                  </a:txBody>
                  <a:tcPr anchor="ctr">
                    <a:lnL>
                      <a:noFill/>
                    </a:lnL>
                    <a:lnR>
                      <a:noFill/>
                    </a:lnR>
                    <a:lnT>
                      <a:noFill/>
                    </a:lnT>
                    <a:lnB>
                      <a:noFill/>
                    </a:lnB>
                    <a:noFill/>
                  </a:tcPr>
                </a:tc>
                <a:tc>
                  <a:txBody>
                    <a:bodyPr/>
                    <a:lstStyle/>
                    <a:p>
                      <a:pPr algn="r"/>
                      <a:r>
                        <a:rPr lang="en-US">
                          <a:effectLst/>
                        </a:rPr>
                        <a:t>48.880</a:t>
                      </a:r>
                    </a:p>
                  </a:txBody>
                  <a:tcPr anchor="ctr">
                    <a:lnL>
                      <a:noFill/>
                    </a:lnL>
                    <a:lnR>
                      <a:noFill/>
                    </a:lnR>
                    <a:lnT>
                      <a:noFill/>
                    </a:lnT>
                    <a:lnB>
                      <a:noFill/>
                    </a:lnB>
                    <a:noFill/>
                  </a:tcPr>
                </a:tc>
                <a:extLst>
                  <a:ext uri="{0D108BD9-81ED-4DB2-BD59-A6C34878D82A}">
                    <a16:rowId xmlns:a16="http://schemas.microsoft.com/office/drawing/2014/main" val="2786352348"/>
                  </a:ext>
                </a:extLst>
              </a:tr>
              <a:tr h="0">
                <a:tc>
                  <a:txBody>
                    <a:bodyPr/>
                    <a:lstStyle/>
                    <a:p>
                      <a:pPr fontAlgn="ctr"/>
                      <a:r>
                        <a:rPr lang="en-US" b="1">
                          <a:effectLst/>
                        </a:rPr>
                        <a:t>2664</a:t>
                      </a:r>
                    </a:p>
                  </a:txBody>
                  <a:tcPr anchor="ctr">
                    <a:lnL>
                      <a:noFill/>
                    </a:lnL>
                    <a:lnR>
                      <a:noFill/>
                    </a:lnR>
                    <a:lnT>
                      <a:noFill/>
                    </a:lnT>
                    <a:lnB>
                      <a:noFill/>
                    </a:lnB>
                    <a:noFill/>
                  </a:tcPr>
                </a:tc>
                <a:tc>
                  <a:txBody>
                    <a:bodyPr/>
                    <a:lstStyle/>
                    <a:p>
                      <a:pPr algn="r"/>
                      <a:r>
                        <a:rPr lang="en-US">
                          <a:effectLst/>
                        </a:rPr>
                        <a:t>5.828</a:t>
                      </a:r>
                    </a:p>
                  </a:txBody>
                  <a:tcPr anchor="ctr">
                    <a:lnL>
                      <a:noFill/>
                    </a:lnL>
                    <a:lnR>
                      <a:noFill/>
                    </a:lnR>
                    <a:lnT>
                      <a:noFill/>
                    </a:lnT>
                    <a:lnB>
                      <a:noFill/>
                    </a:lnB>
                    <a:noFill/>
                  </a:tcPr>
                </a:tc>
                <a:extLst>
                  <a:ext uri="{0D108BD9-81ED-4DB2-BD59-A6C34878D82A}">
                    <a16:rowId xmlns:a16="http://schemas.microsoft.com/office/drawing/2014/main" val="1430027121"/>
                  </a:ext>
                </a:extLst>
              </a:tr>
              <a:tr h="0">
                <a:tc>
                  <a:txBody>
                    <a:bodyPr/>
                    <a:lstStyle/>
                    <a:p>
                      <a:pPr fontAlgn="ctr"/>
                      <a:r>
                        <a:rPr lang="en-US" b="1">
                          <a:effectLst/>
                        </a:rPr>
                        <a:t>3442</a:t>
                      </a:r>
                    </a:p>
                  </a:txBody>
                  <a:tcPr anchor="ctr">
                    <a:lnL>
                      <a:noFill/>
                    </a:lnL>
                    <a:lnR>
                      <a:noFill/>
                    </a:lnR>
                    <a:lnT>
                      <a:noFill/>
                    </a:lnT>
                    <a:lnB>
                      <a:noFill/>
                    </a:lnB>
                    <a:noFill/>
                  </a:tcPr>
                </a:tc>
                <a:tc>
                  <a:txBody>
                    <a:bodyPr/>
                    <a:lstStyle/>
                    <a:p>
                      <a:pPr algn="r"/>
                      <a:r>
                        <a:rPr lang="en-US" dirty="0">
                          <a:effectLst/>
                        </a:rPr>
                        <a:t>35.156</a:t>
                      </a:r>
                    </a:p>
                  </a:txBody>
                  <a:tcPr anchor="ctr">
                    <a:lnL>
                      <a:noFill/>
                    </a:lnL>
                    <a:lnR>
                      <a:noFill/>
                    </a:lnR>
                    <a:lnT>
                      <a:noFill/>
                    </a:lnT>
                    <a:lnB>
                      <a:noFill/>
                    </a:lnB>
                    <a:noFill/>
                  </a:tcPr>
                </a:tc>
                <a:extLst>
                  <a:ext uri="{0D108BD9-81ED-4DB2-BD59-A6C34878D82A}">
                    <a16:rowId xmlns:a16="http://schemas.microsoft.com/office/drawing/2014/main" val="3769169817"/>
                  </a:ext>
                </a:extLst>
              </a:tr>
            </a:tbl>
          </a:graphicData>
        </a:graphic>
      </p:graphicFrame>
      <p:pic>
        <p:nvPicPr>
          <p:cNvPr id="5" name="Picture 4" descr="A graph of blue dots&#10;&#10;Description automatically generated">
            <a:extLst>
              <a:ext uri="{FF2B5EF4-FFF2-40B4-BE49-F238E27FC236}">
                <a16:creationId xmlns:a16="http://schemas.microsoft.com/office/drawing/2014/main" id="{F977DD39-6807-5183-4486-FF3E20EF51E6}"/>
              </a:ext>
            </a:extLst>
          </p:cNvPr>
          <p:cNvPicPr>
            <a:picLocks noChangeAspect="1"/>
          </p:cNvPicPr>
          <p:nvPr/>
        </p:nvPicPr>
        <p:blipFill>
          <a:blip r:embed="rId4"/>
          <a:stretch>
            <a:fillRect/>
          </a:stretch>
        </p:blipFill>
        <p:spPr>
          <a:xfrm>
            <a:off x="8329370" y="4163690"/>
            <a:ext cx="3741638" cy="2504594"/>
          </a:xfrm>
          <a:prstGeom prst="rect">
            <a:avLst/>
          </a:prstGeom>
        </p:spPr>
      </p:pic>
    </p:spTree>
    <p:extLst>
      <p:ext uri="{BB962C8B-B14F-4D97-AF65-F5344CB8AC3E}">
        <p14:creationId xmlns:p14="http://schemas.microsoft.com/office/powerpoint/2010/main" val="1948428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EC948-4CEC-0BBF-16B0-462CB693D8E5}"/>
              </a:ext>
            </a:extLst>
          </p:cNvPr>
          <p:cNvSpPr>
            <a:spLocks noGrp="1"/>
          </p:cNvSpPr>
          <p:nvPr>
            <p:ph type="title"/>
          </p:nvPr>
        </p:nvSpPr>
        <p:spPr>
          <a:xfrm>
            <a:off x="0" y="0"/>
            <a:ext cx="2651621" cy="518282"/>
          </a:xfrm>
        </p:spPr>
        <p:txBody>
          <a:bodyPr>
            <a:normAutofit fontScale="90000"/>
          </a:bodyPr>
          <a:lstStyle/>
          <a:p>
            <a:r>
              <a:rPr lang="en-US" u="sng"/>
              <a:t>Conclusion </a:t>
            </a:r>
          </a:p>
        </p:txBody>
      </p:sp>
      <p:sp>
        <p:nvSpPr>
          <p:cNvPr id="3" name="Content Placeholder 2">
            <a:extLst>
              <a:ext uri="{FF2B5EF4-FFF2-40B4-BE49-F238E27FC236}">
                <a16:creationId xmlns:a16="http://schemas.microsoft.com/office/drawing/2014/main" id="{7A7DCB81-5DFF-A57A-0FA0-82B72613D8FE}"/>
              </a:ext>
            </a:extLst>
          </p:cNvPr>
          <p:cNvSpPr>
            <a:spLocks noGrp="1"/>
          </p:cNvSpPr>
          <p:nvPr>
            <p:ph idx="1"/>
          </p:nvPr>
        </p:nvSpPr>
        <p:spPr>
          <a:xfrm>
            <a:off x="9839588" y="4574722"/>
            <a:ext cx="2352412" cy="1891717"/>
          </a:xfrm>
        </p:spPr>
        <p:txBody>
          <a:bodyPr>
            <a:normAutofit fontScale="40000" lnSpcReduction="20000"/>
          </a:bodyPr>
          <a:lstStyle/>
          <a:p>
            <a:pPr marL="0" marR="0">
              <a:lnSpc>
                <a:spcPct val="107000"/>
              </a:lnSpc>
              <a:spcBef>
                <a:spcPts val="0"/>
              </a:spcBef>
              <a:spcAft>
                <a:spcPts val="800"/>
              </a:spcAft>
            </a:pPr>
            <a:r>
              <a:rPr lang="en-US" sz="1800" i="1">
                <a:solidFill>
                  <a:srgbClr val="212529"/>
                </a:solidFill>
                <a:effectLst/>
                <a:latin typeface="Times New Roman" panose="02020603050405020304" pitchFamily="18" charset="0"/>
                <a:ea typeface="Calibri" panose="020F0502020204030204" pitchFamily="34" charset="0"/>
                <a:cs typeface="Arial" panose="020B0604020202020204" pitchFamily="34" charset="0"/>
              </a:rPr>
              <a:t>. Conclusion and Recommendations</a:t>
            </a:r>
            <a:endParaRPr lang="en-US" sz="180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Summarize your findings and provide a clear conclusion based on the results.</a:t>
            </a:r>
            <a:endParaRPr lang="en-US" sz="1800">
              <a:solidFill>
                <a:srgbClr val="212529"/>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Reflect on what the results mean in the context of the problem you’re addressing.</a:t>
            </a:r>
            <a:endParaRPr lang="en-US" sz="1800">
              <a:solidFill>
                <a:srgbClr val="212529"/>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Suggest improvements for the model, such as using more data, engineering additional features, or optimizing hyperparameters.</a:t>
            </a:r>
            <a:endParaRPr lang="en-US" sz="1800">
              <a:solidFill>
                <a:srgbClr val="212529"/>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Offer ideas for further research or how the model might be applied in real-world scenarios.</a:t>
            </a:r>
            <a:endParaRPr lang="en-US" sz="1800">
              <a:solidFill>
                <a:srgbClr val="212529"/>
              </a:solidFill>
              <a:effectLst/>
              <a:latin typeface="Calibri" panose="020F0502020204030204" pitchFamily="34" charset="0"/>
              <a:ea typeface="Calibri" panose="020F0502020204030204" pitchFamily="34" charset="0"/>
              <a:cs typeface="Arial" panose="020B0604020202020204" pitchFamily="34" charset="0"/>
            </a:endParaRPr>
          </a:p>
          <a:p>
            <a:endParaRPr lang="en-US"/>
          </a:p>
        </p:txBody>
      </p:sp>
      <p:sp>
        <p:nvSpPr>
          <p:cNvPr id="6" name="TextBox 5">
            <a:extLst>
              <a:ext uri="{FF2B5EF4-FFF2-40B4-BE49-F238E27FC236}">
                <a16:creationId xmlns:a16="http://schemas.microsoft.com/office/drawing/2014/main" id="{43BBC4A6-C69A-5B2E-2419-A6C255F8F93F}"/>
              </a:ext>
            </a:extLst>
          </p:cNvPr>
          <p:cNvSpPr txBox="1"/>
          <p:nvPr/>
        </p:nvSpPr>
        <p:spPr>
          <a:xfrm>
            <a:off x="0" y="2399382"/>
            <a:ext cx="7927596" cy="923330"/>
          </a:xfrm>
          <a:prstGeom prst="rect">
            <a:avLst/>
          </a:prstGeom>
          <a:noFill/>
        </p:spPr>
        <p:txBody>
          <a:bodyPr wrap="square" rtlCol="0">
            <a:spAutoFit/>
          </a:bodyPr>
          <a:lstStyle/>
          <a:p>
            <a:r>
              <a:rPr lang="en-US" u="sng"/>
              <a:t>Problem</a:t>
            </a:r>
          </a:p>
          <a:p>
            <a:r>
              <a:rPr lang="en-US"/>
              <a:t> How much NOx is produced inside of traffic overtime and its relation to the intense humidity that is involved with it</a:t>
            </a:r>
          </a:p>
        </p:txBody>
      </p:sp>
      <p:sp>
        <p:nvSpPr>
          <p:cNvPr id="7" name="TextBox 6">
            <a:extLst>
              <a:ext uri="{FF2B5EF4-FFF2-40B4-BE49-F238E27FC236}">
                <a16:creationId xmlns:a16="http://schemas.microsoft.com/office/drawing/2014/main" id="{BE6721EA-BC7E-D99E-427E-80E671A185F0}"/>
              </a:ext>
            </a:extLst>
          </p:cNvPr>
          <p:cNvSpPr txBox="1"/>
          <p:nvPr/>
        </p:nvSpPr>
        <p:spPr>
          <a:xfrm>
            <a:off x="0" y="3908201"/>
            <a:ext cx="10389066" cy="646331"/>
          </a:xfrm>
          <a:prstGeom prst="rect">
            <a:avLst/>
          </a:prstGeom>
          <a:noFill/>
        </p:spPr>
        <p:txBody>
          <a:bodyPr wrap="square" rtlCol="0">
            <a:spAutoFit/>
          </a:bodyPr>
          <a:lstStyle/>
          <a:p>
            <a:r>
              <a:rPr lang="en-US"/>
              <a:t>This model can be applied In real life to help inform future environmental scientists and engineers to help combat the pollution that NOx would provide</a:t>
            </a:r>
          </a:p>
        </p:txBody>
      </p:sp>
      <p:sp>
        <p:nvSpPr>
          <p:cNvPr id="8" name="TextBox 7">
            <a:extLst>
              <a:ext uri="{FF2B5EF4-FFF2-40B4-BE49-F238E27FC236}">
                <a16:creationId xmlns:a16="http://schemas.microsoft.com/office/drawing/2014/main" id="{FD0AAF11-101D-7D84-FFFB-80E313813F00}"/>
              </a:ext>
            </a:extLst>
          </p:cNvPr>
          <p:cNvSpPr txBox="1"/>
          <p:nvPr/>
        </p:nvSpPr>
        <p:spPr>
          <a:xfrm>
            <a:off x="0" y="747369"/>
            <a:ext cx="6258187" cy="923330"/>
          </a:xfrm>
          <a:prstGeom prst="rect">
            <a:avLst/>
          </a:prstGeom>
          <a:noFill/>
          <a:ln>
            <a:solidFill>
              <a:schemeClr val="accent2"/>
            </a:solidFill>
          </a:ln>
        </p:spPr>
        <p:txBody>
          <a:bodyPr wrap="square" rtlCol="0">
            <a:spAutoFit/>
          </a:bodyPr>
          <a:lstStyle/>
          <a:p>
            <a:r>
              <a:rPr lang="en-US"/>
              <a:t>In conclusion, what we found was the toxicity of NOx and its relation to humidity </a:t>
            </a:r>
          </a:p>
          <a:p>
            <a:r>
              <a:rPr lang="en-US"/>
              <a:t>Python predicts that humidity will increase overtime.</a:t>
            </a:r>
          </a:p>
        </p:txBody>
      </p:sp>
      <p:sp>
        <p:nvSpPr>
          <p:cNvPr id="9" name="TextBox 8">
            <a:extLst>
              <a:ext uri="{FF2B5EF4-FFF2-40B4-BE49-F238E27FC236}">
                <a16:creationId xmlns:a16="http://schemas.microsoft.com/office/drawing/2014/main" id="{A5A17CD4-34B8-67D2-5F39-30BA0FF84D9A}"/>
              </a:ext>
            </a:extLst>
          </p:cNvPr>
          <p:cNvSpPr txBox="1"/>
          <p:nvPr/>
        </p:nvSpPr>
        <p:spPr>
          <a:xfrm>
            <a:off x="0" y="3638640"/>
            <a:ext cx="4471332" cy="369332"/>
          </a:xfrm>
          <a:prstGeom prst="rect">
            <a:avLst/>
          </a:prstGeom>
          <a:noFill/>
        </p:spPr>
        <p:txBody>
          <a:bodyPr wrap="square" rtlCol="0">
            <a:spAutoFit/>
          </a:bodyPr>
          <a:lstStyle/>
          <a:p>
            <a:r>
              <a:rPr lang="en-US" u="sng"/>
              <a:t>Application in real life</a:t>
            </a:r>
          </a:p>
        </p:txBody>
      </p:sp>
      <p:pic>
        <p:nvPicPr>
          <p:cNvPr id="2054" name="Picture 6">
            <a:extLst>
              <a:ext uri="{FF2B5EF4-FFF2-40B4-BE49-F238E27FC236}">
                <a16:creationId xmlns:a16="http://schemas.microsoft.com/office/drawing/2014/main" id="{6851EFB3-B0D3-B204-8025-3B46B09F2F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6613" y="0"/>
            <a:ext cx="2905387" cy="2223562"/>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Arrow Connector 10">
            <a:extLst>
              <a:ext uri="{FF2B5EF4-FFF2-40B4-BE49-F238E27FC236}">
                <a16:creationId xmlns:a16="http://schemas.microsoft.com/office/drawing/2014/main" id="{0757CCEB-21AF-342F-C659-3B4F08E77C3D}"/>
              </a:ext>
            </a:extLst>
          </p:cNvPr>
          <p:cNvCxnSpPr>
            <a:stCxn id="8" idx="3"/>
          </p:cNvCxnSpPr>
          <p:nvPr/>
        </p:nvCxnSpPr>
        <p:spPr>
          <a:xfrm flipV="1">
            <a:off x="6258187" y="1208015"/>
            <a:ext cx="2659310" cy="1019"/>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CBD52CD-DEF3-BE5F-65B3-E2CA0CC6550B}"/>
              </a:ext>
            </a:extLst>
          </p:cNvPr>
          <p:cNvSpPr txBox="1"/>
          <p:nvPr/>
        </p:nvSpPr>
        <p:spPr>
          <a:xfrm>
            <a:off x="0" y="4992847"/>
            <a:ext cx="7566869" cy="1200329"/>
          </a:xfrm>
          <a:prstGeom prst="rect">
            <a:avLst/>
          </a:prstGeom>
          <a:noFill/>
        </p:spPr>
        <p:txBody>
          <a:bodyPr wrap="square" rtlCol="0">
            <a:spAutoFit/>
          </a:bodyPr>
          <a:lstStyle/>
          <a:p>
            <a:r>
              <a:rPr lang="en-US" u="sng"/>
              <a:t>Improvements for the model</a:t>
            </a:r>
          </a:p>
          <a:p>
            <a:r>
              <a:rPr lang="en-US"/>
              <a:t>We had to alter our code by getting rid of PM2.5, what we found was it was too like NOx and made the overload intense. We also had to manually delete the Date and Time columns to prevent further errors from occurring.</a:t>
            </a:r>
          </a:p>
        </p:txBody>
      </p:sp>
    </p:spTree>
    <p:extLst>
      <p:ext uri="{BB962C8B-B14F-4D97-AF65-F5344CB8AC3E}">
        <p14:creationId xmlns:p14="http://schemas.microsoft.com/office/powerpoint/2010/main" val="2738990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F855C-C0EC-412D-F652-244345E795AC}"/>
              </a:ext>
            </a:extLst>
          </p:cNvPr>
          <p:cNvSpPr>
            <a:spLocks noGrp="1"/>
          </p:cNvSpPr>
          <p:nvPr>
            <p:ph type="title"/>
          </p:nvPr>
        </p:nvSpPr>
        <p:spPr>
          <a:xfrm>
            <a:off x="0" y="9919"/>
            <a:ext cx="2483141" cy="605538"/>
          </a:xfrm>
        </p:spPr>
        <p:txBody>
          <a:bodyPr>
            <a:normAutofit fontScale="90000"/>
          </a:bodyPr>
          <a:lstStyle/>
          <a:p>
            <a:r>
              <a:rPr lang="en-US" u="sng"/>
              <a:t>References</a:t>
            </a:r>
          </a:p>
        </p:txBody>
      </p:sp>
      <p:sp>
        <p:nvSpPr>
          <p:cNvPr id="5" name="TextBox 4">
            <a:extLst>
              <a:ext uri="{FF2B5EF4-FFF2-40B4-BE49-F238E27FC236}">
                <a16:creationId xmlns:a16="http://schemas.microsoft.com/office/drawing/2014/main" id="{B8A25A2D-181A-452B-A74E-19295B9D44B6}"/>
              </a:ext>
            </a:extLst>
          </p:cNvPr>
          <p:cNvSpPr txBox="1"/>
          <p:nvPr/>
        </p:nvSpPr>
        <p:spPr>
          <a:xfrm>
            <a:off x="0" y="2743445"/>
            <a:ext cx="7273954" cy="4247317"/>
          </a:xfrm>
          <a:prstGeom prst="rect">
            <a:avLst/>
          </a:prstGeom>
          <a:noFill/>
        </p:spPr>
        <p:txBody>
          <a:bodyPr wrap="square" rtlCol="0">
            <a:spAutoFit/>
          </a:bodyPr>
          <a:lstStyle/>
          <a:p>
            <a:r>
              <a:rPr lang="en-US" u="sng" dirty="0"/>
              <a:t>We received help from the following libraries</a:t>
            </a:r>
          </a:p>
          <a:p>
            <a:pPr marL="285750" indent="-285750">
              <a:buFontTx/>
              <a:buChar char="-"/>
            </a:pPr>
            <a:r>
              <a:rPr lang="en-US" dirty="0" err="1">
                <a:solidFill>
                  <a:srgbClr val="000000"/>
                </a:solidFill>
              </a:rPr>
              <a:t>M</a:t>
            </a:r>
            <a:r>
              <a:rPr lang="en-US" b="0" dirty="0" err="1">
                <a:solidFill>
                  <a:srgbClr val="000000"/>
                </a:solidFill>
                <a:effectLst/>
              </a:rPr>
              <a:t>atplotlib.pyplot</a:t>
            </a:r>
            <a:r>
              <a:rPr lang="en-US" b="0" dirty="0">
                <a:solidFill>
                  <a:srgbClr val="000000"/>
                </a:solidFill>
                <a:effectLst/>
              </a:rPr>
              <a:t> – The library we used to create 2D plots. It mimics MATLAB's plotting function.</a:t>
            </a:r>
          </a:p>
          <a:p>
            <a:endParaRPr lang="en-US" b="0" dirty="0">
              <a:solidFill>
                <a:srgbClr val="000000"/>
              </a:solidFill>
              <a:effectLst/>
            </a:endParaRPr>
          </a:p>
          <a:p>
            <a:pPr marL="285750" indent="-285750">
              <a:buFontTx/>
              <a:buChar char="-"/>
            </a:pPr>
            <a:r>
              <a:rPr lang="en-US" dirty="0" err="1"/>
              <a:t>Numpy</a:t>
            </a:r>
            <a:r>
              <a:rPr lang="en-US" dirty="0"/>
              <a:t> – Works with math/data in lists and tables.</a:t>
            </a:r>
          </a:p>
          <a:p>
            <a:pPr marL="285750" indent="-285750">
              <a:buFontTx/>
              <a:buChar char="-"/>
            </a:pPr>
            <a:endParaRPr lang="en-US" dirty="0"/>
          </a:p>
          <a:p>
            <a:pPr marL="285750" indent="-285750">
              <a:buFontTx/>
              <a:buChar char="-"/>
            </a:pPr>
            <a:r>
              <a:rPr lang="en-US" dirty="0"/>
              <a:t>Pandas – Helps to organize and manipulate data in tables, rows, and columns.</a:t>
            </a:r>
          </a:p>
          <a:p>
            <a:pPr marL="285750" indent="-285750">
              <a:buFontTx/>
              <a:buChar char="-"/>
            </a:pPr>
            <a:endParaRPr lang="en-US" dirty="0"/>
          </a:p>
          <a:p>
            <a:pPr marL="285750" indent="-285750">
              <a:buFontTx/>
              <a:buChar char="-"/>
            </a:pPr>
            <a:r>
              <a:rPr lang="en-US" dirty="0"/>
              <a:t>Seaborn – Makes the graphs and charts more visually pleasing and easier to understand.</a:t>
            </a:r>
          </a:p>
          <a:p>
            <a:endParaRPr lang="en-US" dirty="0"/>
          </a:p>
          <a:p>
            <a:pPr marL="285750" indent="-285750">
              <a:buFontTx/>
              <a:buChar char="-"/>
            </a:pPr>
            <a:r>
              <a:rPr lang="en-US" b="0" dirty="0" err="1">
                <a:solidFill>
                  <a:srgbClr val="000000"/>
                </a:solidFill>
                <a:effectLst/>
                <a:latin typeface="Calibri" panose="020F0502020204030204" pitchFamily="34" charset="0"/>
                <a:cs typeface="Calibri" panose="020F0502020204030204" pitchFamily="34" charset="0"/>
              </a:rPr>
              <a:t>Tensorflow</a:t>
            </a:r>
            <a:r>
              <a:rPr lang="en-US" b="0" dirty="0">
                <a:solidFill>
                  <a:srgbClr val="000000"/>
                </a:solidFill>
                <a:effectLst/>
                <a:latin typeface="Calibri" panose="020F0502020204030204" pitchFamily="34" charset="0"/>
                <a:cs typeface="Calibri" panose="020F0502020204030204" pitchFamily="34" charset="0"/>
              </a:rPr>
              <a:t> – Helps the computer to make patterns and predictions from previous data</a:t>
            </a:r>
          </a:p>
          <a:p>
            <a:pPr marL="285750" indent="-285750">
              <a:buFontTx/>
              <a:buChar char="-"/>
            </a:pPr>
            <a:endParaRPr lang="en-US" dirty="0"/>
          </a:p>
        </p:txBody>
      </p:sp>
      <p:sp>
        <p:nvSpPr>
          <p:cNvPr id="6" name="TextBox 5">
            <a:extLst>
              <a:ext uri="{FF2B5EF4-FFF2-40B4-BE49-F238E27FC236}">
                <a16:creationId xmlns:a16="http://schemas.microsoft.com/office/drawing/2014/main" id="{F4EB0964-6DF1-DEE6-8D1C-2584AF131FCC}"/>
              </a:ext>
            </a:extLst>
          </p:cNvPr>
          <p:cNvSpPr txBox="1"/>
          <p:nvPr/>
        </p:nvSpPr>
        <p:spPr>
          <a:xfrm>
            <a:off x="8389" y="719967"/>
            <a:ext cx="6358855" cy="1754326"/>
          </a:xfrm>
          <a:prstGeom prst="rect">
            <a:avLst/>
          </a:prstGeom>
          <a:noFill/>
        </p:spPr>
        <p:txBody>
          <a:bodyPr wrap="square" rtlCol="0">
            <a:spAutoFit/>
          </a:bodyPr>
          <a:lstStyle/>
          <a:p>
            <a:r>
              <a:rPr lang="en-US"/>
              <a:t>The data set we analyzed was traffic.csv</a:t>
            </a:r>
          </a:p>
          <a:p>
            <a:endParaRPr lang="en-US"/>
          </a:p>
          <a:p>
            <a:r>
              <a:rPr lang="en-US"/>
              <a:t>It comes from the python file</a:t>
            </a:r>
          </a:p>
          <a:p>
            <a:r>
              <a:rPr lang="en-US"/>
              <a:t>(Which is also an excel spreadsheet):</a:t>
            </a:r>
          </a:p>
          <a:p>
            <a:r>
              <a:rPr lang="en-US" sz="1800" u="sng">
                <a:solidFill>
                  <a:srgbClr val="0000FF"/>
                </a:solidFill>
                <a:effectLst/>
                <a:latin typeface="Times New Roman" panose="02020603050405020304" pitchFamily="18" charset="0"/>
                <a:ea typeface="Calibri" panose="020F0502020204030204" pitchFamily="34" charset="0"/>
                <a:cs typeface="Arial" panose="020B0604020202020204" pitchFamily="34" charset="0"/>
                <a:hlinkClick r:id="rId2"/>
              </a:rPr>
              <a:t>http://drnam.org/pythonfiles/traffic.csv</a:t>
            </a:r>
            <a:endParaRPr lang="en-US" sz="1800">
              <a:effectLst/>
              <a:latin typeface="Calibri" panose="020F0502020204030204" pitchFamily="34" charset="0"/>
              <a:ea typeface="Calibri" panose="020F0502020204030204" pitchFamily="34" charset="0"/>
              <a:cs typeface="Arial" panose="020B0604020202020204" pitchFamily="34" charset="0"/>
            </a:endParaRPr>
          </a:p>
          <a:p>
            <a:endParaRPr lang="en-US"/>
          </a:p>
        </p:txBody>
      </p:sp>
      <p:pic>
        <p:nvPicPr>
          <p:cNvPr id="11" name="Picture 10">
            <a:extLst>
              <a:ext uri="{FF2B5EF4-FFF2-40B4-BE49-F238E27FC236}">
                <a16:creationId xmlns:a16="http://schemas.microsoft.com/office/drawing/2014/main" id="{29BC4AFE-51A5-2076-27AF-1B629D49EA4F}"/>
              </a:ext>
            </a:extLst>
          </p:cNvPr>
          <p:cNvPicPr>
            <a:picLocks noChangeAspect="1"/>
          </p:cNvPicPr>
          <p:nvPr/>
        </p:nvPicPr>
        <p:blipFill>
          <a:blip r:embed="rId3"/>
          <a:stretch>
            <a:fillRect/>
          </a:stretch>
        </p:blipFill>
        <p:spPr>
          <a:xfrm>
            <a:off x="6568578" y="102176"/>
            <a:ext cx="5349381" cy="3009027"/>
          </a:xfrm>
          <a:prstGeom prst="rect">
            <a:avLst/>
          </a:prstGeom>
        </p:spPr>
      </p:pic>
      <p:sp>
        <p:nvSpPr>
          <p:cNvPr id="12" name="Arrow: Right 11">
            <a:extLst>
              <a:ext uri="{FF2B5EF4-FFF2-40B4-BE49-F238E27FC236}">
                <a16:creationId xmlns:a16="http://schemas.microsoft.com/office/drawing/2014/main" id="{3B311091-7CD0-0B22-A61B-16B44D77E5F1}"/>
              </a:ext>
            </a:extLst>
          </p:cNvPr>
          <p:cNvSpPr/>
          <p:nvPr/>
        </p:nvSpPr>
        <p:spPr>
          <a:xfrm>
            <a:off x="4093826" y="1391519"/>
            <a:ext cx="2189527" cy="931178"/>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BEA30B11-8918-6BD0-E786-0F9BCA00FBAC}"/>
              </a:ext>
            </a:extLst>
          </p:cNvPr>
          <p:cNvSpPr txBox="1"/>
          <p:nvPr/>
        </p:nvSpPr>
        <p:spPr>
          <a:xfrm>
            <a:off x="8112154" y="3976382"/>
            <a:ext cx="3909270" cy="369332"/>
          </a:xfrm>
          <a:prstGeom prst="rect">
            <a:avLst/>
          </a:prstGeom>
          <a:noFill/>
        </p:spPr>
        <p:txBody>
          <a:bodyPr wrap="square" rtlCol="0">
            <a:spAutoFit/>
          </a:bodyPr>
          <a:lstStyle/>
          <a:p>
            <a:r>
              <a:rPr lang="en-US" u="sng"/>
              <a:t>Websites/Articles :</a:t>
            </a:r>
          </a:p>
        </p:txBody>
      </p:sp>
      <p:sp>
        <p:nvSpPr>
          <p:cNvPr id="8" name="TextBox 7">
            <a:extLst>
              <a:ext uri="{FF2B5EF4-FFF2-40B4-BE49-F238E27FC236}">
                <a16:creationId xmlns:a16="http://schemas.microsoft.com/office/drawing/2014/main" id="{A1F2AF55-4E74-EA74-7567-03F00682EE6F}"/>
              </a:ext>
            </a:extLst>
          </p:cNvPr>
          <p:cNvSpPr txBox="1"/>
          <p:nvPr/>
        </p:nvSpPr>
        <p:spPr>
          <a:xfrm>
            <a:off x="8112154" y="4277277"/>
            <a:ext cx="17812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mn-lt"/>
                <a:cs typeface="+mn-lt"/>
                <a:hlinkClick r:id="rId4"/>
              </a:rPr>
              <a:t>NOx - Wikipedia</a:t>
            </a:r>
            <a:endParaRPr lang="en-US"/>
          </a:p>
        </p:txBody>
      </p:sp>
    </p:spTree>
    <p:extLst>
      <p:ext uri="{BB962C8B-B14F-4D97-AF65-F5344CB8AC3E}">
        <p14:creationId xmlns:p14="http://schemas.microsoft.com/office/powerpoint/2010/main" val="1788493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7DA60-97BD-CA53-4943-FD7E60EAD02D}"/>
              </a:ext>
            </a:extLst>
          </p:cNvPr>
          <p:cNvSpPr>
            <a:spLocks noGrp="1"/>
          </p:cNvSpPr>
          <p:nvPr>
            <p:ph type="title"/>
          </p:nvPr>
        </p:nvSpPr>
        <p:spPr/>
        <p:txBody>
          <a:bodyPr/>
          <a:lstStyle/>
          <a:p>
            <a:r>
              <a:rPr lang="en-US"/>
              <a:t>Additional Notes</a:t>
            </a:r>
          </a:p>
        </p:txBody>
      </p:sp>
      <p:sp>
        <p:nvSpPr>
          <p:cNvPr id="3" name="Content Placeholder 2">
            <a:extLst>
              <a:ext uri="{FF2B5EF4-FFF2-40B4-BE49-F238E27FC236}">
                <a16:creationId xmlns:a16="http://schemas.microsoft.com/office/drawing/2014/main" id="{869EF645-5193-C8BE-B65A-8B49313F0878}"/>
              </a:ext>
            </a:extLst>
          </p:cNvPr>
          <p:cNvSpPr>
            <a:spLocks noGrp="1"/>
          </p:cNvSpPr>
          <p:nvPr>
            <p:ph idx="1"/>
          </p:nvPr>
        </p:nvSpPr>
        <p:spPr>
          <a:xfrm>
            <a:off x="552975" y="1313897"/>
            <a:ext cx="10515600" cy="4351338"/>
          </a:xfrm>
        </p:spPr>
        <p:txBody>
          <a:bodyPr/>
          <a:lstStyle/>
          <a:p>
            <a:pPr marL="0" marR="0">
              <a:lnSpc>
                <a:spcPct val="107000"/>
              </a:lnSpc>
              <a:spcBef>
                <a:spcPts val="0"/>
              </a:spcBef>
              <a:spcAft>
                <a:spcPts val="800"/>
              </a:spcAft>
            </a:pPr>
            <a:r>
              <a:rPr lang="en-US" sz="1800" i="1">
                <a:solidFill>
                  <a:srgbClr val="212529"/>
                </a:solidFill>
                <a:effectLst/>
                <a:latin typeface="Times New Roman" panose="02020603050405020304" pitchFamily="18" charset="0"/>
                <a:ea typeface="Calibri" panose="020F0502020204030204" pitchFamily="34" charset="0"/>
                <a:cs typeface="Arial" panose="020B0604020202020204" pitchFamily="34" charset="0"/>
              </a:rPr>
              <a:t>Additional Notes for Your Presentation</a:t>
            </a:r>
            <a:endParaRPr lang="en-US" sz="180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Use clear and concise language to make the content easy to understand briefly.</a:t>
            </a:r>
            <a:endParaRPr lang="en-US" sz="1800">
              <a:solidFill>
                <a:srgbClr val="212529"/>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Include visual elements like graphs and tables to support your analysis.</a:t>
            </a:r>
            <a:endParaRPr lang="en-US" sz="1800">
              <a:solidFill>
                <a:srgbClr val="212529"/>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a:solidFill>
                  <a:srgbClr val="212529"/>
                </a:solidFill>
                <a:effectLst/>
                <a:latin typeface="Times New Roman" panose="02020603050405020304" pitchFamily="18" charset="0"/>
                <a:ea typeface="Calibri" panose="020F0502020204030204" pitchFamily="34" charset="0"/>
                <a:cs typeface="Arial" panose="020B0604020202020204" pitchFamily="34" charset="0"/>
              </a:rPr>
              <a:t>Organize the poster in a logical flow, with each section clearly separated and labeled.</a:t>
            </a:r>
            <a:endParaRPr lang="en-US" sz="1800">
              <a:solidFill>
                <a:srgbClr val="212529"/>
              </a:solidFill>
              <a:effectLst/>
              <a:latin typeface="Calibri" panose="020F0502020204030204" pitchFamily="34" charset="0"/>
              <a:ea typeface="Calibri" panose="020F0502020204030204" pitchFamily="34" charset="0"/>
              <a:cs typeface="Arial" panose="020B0604020202020204" pitchFamily="34" charset="0"/>
            </a:endParaRPr>
          </a:p>
          <a:p>
            <a:endParaRPr lang="en-US"/>
          </a:p>
        </p:txBody>
      </p:sp>
    </p:spTree>
    <p:extLst>
      <p:ext uri="{BB962C8B-B14F-4D97-AF65-F5344CB8AC3E}">
        <p14:creationId xmlns:p14="http://schemas.microsoft.com/office/powerpoint/2010/main" val="2624676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7F3441626BEC4998BFEAEA2A7C76CB" ma:contentTypeVersion="6" ma:contentTypeDescription="Create a new document." ma:contentTypeScope="" ma:versionID="d1817874176999c2214a6eacc944e19e">
  <xsd:schema xmlns:xsd="http://www.w3.org/2001/XMLSchema" xmlns:xs="http://www.w3.org/2001/XMLSchema" xmlns:p="http://schemas.microsoft.com/office/2006/metadata/properties" xmlns:ns3="578eb42c-95ca-4f69-afb8-da3448bfe885" targetNamespace="http://schemas.microsoft.com/office/2006/metadata/properties" ma:root="true" ma:fieldsID="4d8fa379776977bd6167560455575289" ns3:_="">
    <xsd:import namespace="578eb42c-95ca-4f69-afb8-da3448bfe885"/>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8eb42c-95ca-4f69-afb8-da3448bfe885"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578eb42c-95ca-4f69-afb8-da3448bfe885" xsi:nil="true"/>
  </documentManagement>
</p:properties>
</file>

<file path=customXml/itemProps1.xml><?xml version="1.0" encoding="utf-8"?>
<ds:datastoreItem xmlns:ds="http://schemas.openxmlformats.org/officeDocument/2006/customXml" ds:itemID="{E6FD6A1C-5286-4D18-AADF-AF13058139C8}">
  <ds:schemaRefs>
    <ds:schemaRef ds:uri="578eb42c-95ca-4f69-afb8-da3448bfe88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BFAA994-577D-4BDA-BC80-1C23F960EDAF}">
  <ds:schemaRefs>
    <ds:schemaRef ds:uri="http://schemas.microsoft.com/sharepoint/v3/contenttype/forms"/>
  </ds:schemaRefs>
</ds:datastoreItem>
</file>

<file path=customXml/itemProps3.xml><?xml version="1.0" encoding="utf-8"?>
<ds:datastoreItem xmlns:ds="http://schemas.openxmlformats.org/officeDocument/2006/customXml" ds:itemID="{AD200914-FDEC-40B9-A6CC-53DC487E98E1}">
  <ds:schemaRefs>
    <ds:schemaRef ds:uri="http://purl.org/dc/dcmitype/"/>
    <ds:schemaRef ds:uri="http://schemas.microsoft.com/office/2006/documentManagement/types"/>
    <ds:schemaRef ds:uri="http://www.w3.org/XML/1998/namespace"/>
    <ds:schemaRef ds:uri="http://purl.org/dc/terms/"/>
    <ds:schemaRef ds:uri="http://purl.org/dc/elements/1.1/"/>
    <ds:schemaRef ds:uri="http://schemas.microsoft.com/office/infopath/2007/PartnerControls"/>
    <ds:schemaRef ds:uri="http://schemas.openxmlformats.org/package/2006/metadata/core-properties"/>
    <ds:schemaRef ds:uri="578eb42c-95ca-4f69-afb8-da3448bfe88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TotalTime>
  <Words>868</Words>
  <Application>Microsoft Office PowerPoint</Application>
  <PresentationFormat>Widescreen</PresentationFormat>
  <Paragraphs>96</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Courier New</vt:lpstr>
      <vt:lpstr>Menlo</vt:lpstr>
      <vt:lpstr>Symbol</vt:lpstr>
      <vt:lpstr>Times New Roman</vt:lpstr>
      <vt:lpstr>Office Theme</vt:lpstr>
      <vt:lpstr>Introduction Slide</vt:lpstr>
      <vt:lpstr>Goal of Project and Why it is important</vt:lpstr>
      <vt:lpstr>Methods</vt:lpstr>
      <vt:lpstr>Results and analysis</vt:lpstr>
      <vt:lpstr>Results and analysis</vt:lpstr>
      <vt:lpstr>Conclusion </vt:lpstr>
      <vt:lpstr>References</vt:lpstr>
      <vt:lpstr>Additional Notes</vt:lpstr>
    </vt:vector>
  </TitlesOfParts>
  <Company>Henry Ford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Morhan</dc:creator>
  <cp:lastModifiedBy>Andrew Morhan</cp:lastModifiedBy>
  <cp:revision>10</cp:revision>
  <dcterms:created xsi:type="dcterms:W3CDTF">2024-12-02T17:43:44Z</dcterms:created>
  <dcterms:modified xsi:type="dcterms:W3CDTF">2026-02-18T03:32:22Z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0x010100377F3441626BEC4998BFEAEA2A7C76CB</vt:lpwstr>
  </property>
</Properties>
</file>